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4"/>
  </p:notesMasterIdLst>
  <p:handoutMasterIdLst>
    <p:handoutMasterId r:id="rId45"/>
  </p:handoutMasterIdLst>
  <p:sldIdLst>
    <p:sldId id="276" r:id="rId5"/>
    <p:sldId id="307" r:id="rId6"/>
    <p:sldId id="318" r:id="rId7"/>
    <p:sldId id="321" r:id="rId8"/>
    <p:sldId id="322" r:id="rId9"/>
    <p:sldId id="323" r:id="rId10"/>
    <p:sldId id="308" r:id="rId11"/>
    <p:sldId id="324" r:id="rId12"/>
    <p:sldId id="325" r:id="rId13"/>
    <p:sldId id="319" r:id="rId14"/>
    <p:sldId id="326" r:id="rId15"/>
    <p:sldId id="327" r:id="rId16"/>
    <p:sldId id="312" r:id="rId17"/>
    <p:sldId id="328" r:id="rId18"/>
    <p:sldId id="329" r:id="rId19"/>
    <p:sldId id="330" r:id="rId20"/>
    <p:sldId id="320" r:id="rId21"/>
    <p:sldId id="310" r:id="rId22"/>
    <p:sldId id="331" r:id="rId23"/>
    <p:sldId id="309" r:id="rId24"/>
    <p:sldId id="313" r:id="rId25"/>
    <p:sldId id="332" r:id="rId26"/>
    <p:sldId id="333" r:id="rId27"/>
    <p:sldId id="334" r:id="rId28"/>
    <p:sldId id="311" r:id="rId29"/>
    <p:sldId id="314" r:id="rId30"/>
    <p:sldId id="335" r:id="rId31"/>
    <p:sldId id="303" r:id="rId32"/>
    <p:sldId id="304" r:id="rId33"/>
    <p:sldId id="305" r:id="rId34"/>
    <p:sldId id="306" r:id="rId35"/>
    <p:sldId id="337" r:id="rId36"/>
    <p:sldId id="338" r:id="rId37"/>
    <p:sldId id="340" r:id="rId38"/>
    <p:sldId id="341" r:id="rId39"/>
    <p:sldId id="315" r:id="rId40"/>
    <p:sldId id="317" r:id="rId41"/>
    <p:sldId id="342" r:id="rId42"/>
    <p:sldId id="29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lena Ristanovic" initials="JR" lastIdx="1" clrIdx="0">
    <p:extLst>
      <p:ext uri="{19B8F6BF-5375-455C-9EA6-DF929625EA0E}">
        <p15:presenceInfo xmlns:p15="http://schemas.microsoft.com/office/powerpoint/2012/main" userId="79b6412663e5ea1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0A5A"/>
    <a:srgbClr val="65B5A0"/>
    <a:srgbClr val="D83773"/>
    <a:srgbClr val="E99730"/>
    <a:srgbClr val="3083C5"/>
    <a:srgbClr val="161730"/>
    <a:srgbClr val="55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30" autoAdjust="0"/>
    <p:restoredTop sz="94377"/>
  </p:normalViewPr>
  <p:slideViewPr>
    <p:cSldViewPr snapToGrid="0" snapToObjects="1">
      <p:cViewPr varScale="1">
        <p:scale>
          <a:sx n="104" d="100"/>
          <a:sy n="104" d="100"/>
        </p:scale>
        <p:origin x="116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20541C-B70B-6F73-45AE-675E8106E0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623B48-5FCA-B3CC-F372-945026B5BB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DF5BA0-69E5-4C9F-A640-AF4A26365994}" type="datetimeFigureOut">
              <a:rPr lang="en-US" smtClean="0"/>
              <a:t>10/30/2024</a:t>
            </a:fld>
            <a:endParaRPr lang="en-US"/>
          </a:p>
        </p:txBody>
      </p:sp>
      <p:sp>
        <p:nvSpPr>
          <p:cNvPr id="4" name="Footer Placeholder 3">
            <a:extLst>
              <a:ext uri="{FF2B5EF4-FFF2-40B4-BE49-F238E27FC236}">
                <a16:creationId xmlns:a16="http://schemas.microsoft.com/office/drawing/2014/main" id="{84ACB911-66C0-1F10-0237-24482D2568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733092-E423-1D12-3668-162C94DF1A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3BDAE9-B250-43E8-B06D-7C0A40C77621}" type="slidenum">
              <a:rPr lang="en-US" smtClean="0"/>
              <a:t>‹#›</a:t>
            </a:fld>
            <a:endParaRPr lang="en-US"/>
          </a:p>
        </p:txBody>
      </p:sp>
    </p:spTree>
    <p:extLst>
      <p:ext uri="{BB962C8B-B14F-4D97-AF65-F5344CB8AC3E}">
        <p14:creationId xmlns:p14="http://schemas.microsoft.com/office/powerpoint/2010/main" val="403443170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A955EA-61CB-42B1-B715-7DBFEBB7586D}" type="datetimeFigureOut">
              <a:rPr lang="en-GB" smtClean="0"/>
              <a:t>30/10/2024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BE97C-6286-441D-B018-6E2A376F1A3E}" type="slidenum">
              <a:rPr lang="en-GB" smtClean="0"/>
              <a:t>‹#›</a:t>
            </a:fld>
            <a:endParaRPr lang="en-GB"/>
          </a:p>
        </p:txBody>
      </p:sp>
    </p:spTree>
    <p:extLst>
      <p:ext uri="{BB962C8B-B14F-4D97-AF65-F5344CB8AC3E}">
        <p14:creationId xmlns:p14="http://schemas.microsoft.com/office/powerpoint/2010/main" val="401892829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1</a:t>
            </a:fld>
            <a:endParaRPr lang="en-GB"/>
          </a:p>
        </p:txBody>
      </p:sp>
    </p:spTree>
    <p:extLst>
      <p:ext uri="{BB962C8B-B14F-4D97-AF65-F5344CB8AC3E}">
        <p14:creationId xmlns:p14="http://schemas.microsoft.com/office/powerpoint/2010/main" val="451103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619CF-F4E8-259C-58EF-C42680589E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BC2D13-9DD3-0824-BB0F-CD5A1DA1C5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3FBD64-E7C3-449E-474B-723DF81C3A73}"/>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81615B49-FA85-8C78-0B58-BC98E639E175}"/>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C8C28968-F2E4-C756-EE26-0447D27A9F6C}"/>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A3C91D3D-D34C-23C8-6422-FD9BC0B05A06}"/>
              </a:ext>
            </a:extLst>
          </p:cNvPr>
          <p:cNvSpPr>
            <a:spLocks noGrp="1"/>
          </p:cNvSpPr>
          <p:nvPr>
            <p:ph type="sldNum" sz="quarter" idx="5"/>
          </p:nvPr>
        </p:nvSpPr>
        <p:spPr/>
        <p:txBody>
          <a:bodyPr/>
          <a:lstStyle/>
          <a:p>
            <a:fld id="{179BE97C-6286-441D-B018-6E2A376F1A3E}" type="slidenum">
              <a:rPr lang="en-GB" smtClean="0"/>
              <a:t>10</a:t>
            </a:fld>
            <a:endParaRPr lang="en-GB"/>
          </a:p>
        </p:txBody>
      </p:sp>
    </p:spTree>
    <p:extLst>
      <p:ext uri="{BB962C8B-B14F-4D97-AF65-F5344CB8AC3E}">
        <p14:creationId xmlns:p14="http://schemas.microsoft.com/office/powerpoint/2010/main" val="1644338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A3D4F-D29C-87EB-98DA-E0082D6EA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EE5E5-C571-F036-FE59-0D76C2390E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FED1A2-0682-67B1-A5A4-0495A2867171}"/>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EE304327-E23E-3592-9E87-98A9558042BE}"/>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AD6957B1-F249-AD82-22D9-BAD2B9806E58}"/>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3BFE8C83-5183-FC1C-EDF4-7B3E483895C8}"/>
              </a:ext>
            </a:extLst>
          </p:cNvPr>
          <p:cNvSpPr>
            <a:spLocks noGrp="1"/>
          </p:cNvSpPr>
          <p:nvPr>
            <p:ph type="sldNum" sz="quarter" idx="5"/>
          </p:nvPr>
        </p:nvSpPr>
        <p:spPr/>
        <p:txBody>
          <a:bodyPr/>
          <a:lstStyle/>
          <a:p>
            <a:fld id="{179BE97C-6286-441D-B018-6E2A376F1A3E}" type="slidenum">
              <a:rPr lang="en-GB" smtClean="0"/>
              <a:t>11</a:t>
            </a:fld>
            <a:endParaRPr lang="en-GB"/>
          </a:p>
        </p:txBody>
      </p:sp>
    </p:spTree>
    <p:extLst>
      <p:ext uri="{BB962C8B-B14F-4D97-AF65-F5344CB8AC3E}">
        <p14:creationId xmlns:p14="http://schemas.microsoft.com/office/powerpoint/2010/main" val="3589538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7B88B-E095-F104-9B90-011B61A244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07ACDF-B7B1-9DD7-216E-CFE321BA19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21CBCD-D85D-B60E-8044-D4353D54F81D}"/>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C9AF058A-19C7-2425-CBFC-1A17A39CAEE6}"/>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43BBEB0F-F5D4-C385-71CE-7E529B90E590}"/>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A384EC3A-F489-D31D-F533-2C24563A95BA}"/>
              </a:ext>
            </a:extLst>
          </p:cNvPr>
          <p:cNvSpPr>
            <a:spLocks noGrp="1"/>
          </p:cNvSpPr>
          <p:nvPr>
            <p:ph type="sldNum" sz="quarter" idx="5"/>
          </p:nvPr>
        </p:nvSpPr>
        <p:spPr/>
        <p:txBody>
          <a:bodyPr/>
          <a:lstStyle/>
          <a:p>
            <a:fld id="{179BE97C-6286-441D-B018-6E2A376F1A3E}" type="slidenum">
              <a:rPr lang="en-GB" smtClean="0"/>
              <a:t>12</a:t>
            </a:fld>
            <a:endParaRPr lang="en-GB"/>
          </a:p>
        </p:txBody>
      </p:sp>
    </p:spTree>
    <p:extLst>
      <p:ext uri="{BB962C8B-B14F-4D97-AF65-F5344CB8AC3E}">
        <p14:creationId xmlns:p14="http://schemas.microsoft.com/office/powerpoint/2010/main" val="3231167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13</a:t>
            </a:fld>
            <a:endParaRPr lang="en-GB"/>
          </a:p>
        </p:txBody>
      </p:sp>
    </p:spTree>
    <p:extLst>
      <p:ext uri="{BB962C8B-B14F-4D97-AF65-F5344CB8AC3E}">
        <p14:creationId xmlns:p14="http://schemas.microsoft.com/office/powerpoint/2010/main" val="3141339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1754C-8512-6CB0-FD2A-44076520F8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3EE17-38F2-B443-0AC3-482A3F76BD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35983C-E4E4-AC85-0660-8CC9953C1770}"/>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7284014A-AE98-D462-9A6E-0CBEC813D2F8}"/>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17B6CA32-079A-B11D-7325-8989BFB2EAC7}"/>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32E7B8D9-1015-6721-8DF0-6346768934A3}"/>
              </a:ext>
            </a:extLst>
          </p:cNvPr>
          <p:cNvSpPr>
            <a:spLocks noGrp="1"/>
          </p:cNvSpPr>
          <p:nvPr>
            <p:ph type="sldNum" sz="quarter" idx="5"/>
          </p:nvPr>
        </p:nvSpPr>
        <p:spPr/>
        <p:txBody>
          <a:bodyPr/>
          <a:lstStyle/>
          <a:p>
            <a:fld id="{179BE97C-6286-441D-B018-6E2A376F1A3E}" type="slidenum">
              <a:rPr lang="en-GB" smtClean="0"/>
              <a:t>14</a:t>
            </a:fld>
            <a:endParaRPr lang="en-GB"/>
          </a:p>
        </p:txBody>
      </p:sp>
    </p:spTree>
    <p:extLst>
      <p:ext uri="{BB962C8B-B14F-4D97-AF65-F5344CB8AC3E}">
        <p14:creationId xmlns:p14="http://schemas.microsoft.com/office/powerpoint/2010/main" val="345171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E495B-FB87-5B68-05B7-18699E24F6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DC033C-612B-F5FE-E35F-11E8862EA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0C1B8E-648A-E6CB-C401-EBCA408F0971}"/>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B5F7C5D3-632D-41F4-48CD-B8763BC2CB5C}"/>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664642D5-FE41-E726-971F-81D091B8F04A}"/>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4CF3F0DA-E6FD-DE09-D407-52CFECEF0B12}"/>
              </a:ext>
            </a:extLst>
          </p:cNvPr>
          <p:cNvSpPr>
            <a:spLocks noGrp="1"/>
          </p:cNvSpPr>
          <p:nvPr>
            <p:ph type="sldNum" sz="quarter" idx="5"/>
          </p:nvPr>
        </p:nvSpPr>
        <p:spPr/>
        <p:txBody>
          <a:bodyPr/>
          <a:lstStyle/>
          <a:p>
            <a:fld id="{179BE97C-6286-441D-B018-6E2A376F1A3E}" type="slidenum">
              <a:rPr lang="en-GB" smtClean="0"/>
              <a:t>15</a:t>
            </a:fld>
            <a:endParaRPr lang="en-GB"/>
          </a:p>
        </p:txBody>
      </p:sp>
    </p:spTree>
    <p:extLst>
      <p:ext uri="{BB962C8B-B14F-4D97-AF65-F5344CB8AC3E}">
        <p14:creationId xmlns:p14="http://schemas.microsoft.com/office/powerpoint/2010/main" val="2059457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7348C-8348-FBEE-5553-79395B85A8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BC8258-79B6-CB88-BCD7-D43B5C2747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6469B9-F456-2CA6-5C69-7EF3505E232C}"/>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B858EFB4-68AD-F5F2-C4A5-3DD6D5EFE2CA}"/>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B2BBEB9D-88FA-618E-E3C8-0205EAC337F3}"/>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3AB6FE01-1ECE-18D8-FFEC-46A15A26B887}"/>
              </a:ext>
            </a:extLst>
          </p:cNvPr>
          <p:cNvSpPr>
            <a:spLocks noGrp="1"/>
          </p:cNvSpPr>
          <p:nvPr>
            <p:ph type="sldNum" sz="quarter" idx="5"/>
          </p:nvPr>
        </p:nvSpPr>
        <p:spPr/>
        <p:txBody>
          <a:bodyPr/>
          <a:lstStyle/>
          <a:p>
            <a:fld id="{179BE97C-6286-441D-B018-6E2A376F1A3E}" type="slidenum">
              <a:rPr lang="en-GB" smtClean="0"/>
              <a:t>16</a:t>
            </a:fld>
            <a:endParaRPr lang="en-GB"/>
          </a:p>
        </p:txBody>
      </p:sp>
    </p:spTree>
    <p:extLst>
      <p:ext uri="{BB962C8B-B14F-4D97-AF65-F5344CB8AC3E}">
        <p14:creationId xmlns:p14="http://schemas.microsoft.com/office/powerpoint/2010/main" val="3736501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EFE60-B4E2-8E50-950C-645DF79260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F71915-B896-00F5-ECD8-CC02D655FC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2291F4-B8A6-41D1-710E-EF59A40B89B8}"/>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89F7CC67-B37B-3ED0-5F2E-20F1CC4571B6}"/>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58321014-D2C5-DA22-7612-7FEBC8573172}"/>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CD86FC58-F19D-271C-D501-943FCFEB5C19}"/>
              </a:ext>
            </a:extLst>
          </p:cNvPr>
          <p:cNvSpPr>
            <a:spLocks noGrp="1"/>
          </p:cNvSpPr>
          <p:nvPr>
            <p:ph type="sldNum" sz="quarter" idx="5"/>
          </p:nvPr>
        </p:nvSpPr>
        <p:spPr/>
        <p:txBody>
          <a:bodyPr/>
          <a:lstStyle/>
          <a:p>
            <a:fld id="{179BE97C-6286-441D-B018-6E2A376F1A3E}" type="slidenum">
              <a:rPr lang="en-GB" smtClean="0"/>
              <a:t>17</a:t>
            </a:fld>
            <a:endParaRPr lang="en-GB"/>
          </a:p>
        </p:txBody>
      </p:sp>
    </p:spTree>
    <p:extLst>
      <p:ext uri="{BB962C8B-B14F-4D97-AF65-F5344CB8AC3E}">
        <p14:creationId xmlns:p14="http://schemas.microsoft.com/office/powerpoint/2010/main" val="1029510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18</a:t>
            </a:fld>
            <a:endParaRPr lang="en-GB"/>
          </a:p>
        </p:txBody>
      </p:sp>
    </p:spTree>
    <p:extLst>
      <p:ext uri="{BB962C8B-B14F-4D97-AF65-F5344CB8AC3E}">
        <p14:creationId xmlns:p14="http://schemas.microsoft.com/office/powerpoint/2010/main" val="2696132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7BC4D-8DA0-4243-53CF-FBD145902F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081DFF-035A-C208-FFA8-A6AED2C628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E6EA3D-BEAC-9A74-25B7-00FECC920E22}"/>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4F3A989B-53F7-D7F8-435C-77AC480C8503}"/>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3968B309-2364-3BDF-ABF9-16BF20A07705}"/>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72833A93-3E27-AB3C-6D5C-C185720342CC}"/>
              </a:ext>
            </a:extLst>
          </p:cNvPr>
          <p:cNvSpPr>
            <a:spLocks noGrp="1"/>
          </p:cNvSpPr>
          <p:nvPr>
            <p:ph type="sldNum" sz="quarter" idx="5"/>
          </p:nvPr>
        </p:nvSpPr>
        <p:spPr/>
        <p:txBody>
          <a:bodyPr/>
          <a:lstStyle/>
          <a:p>
            <a:fld id="{179BE97C-6286-441D-B018-6E2A376F1A3E}" type="slidenum">
              <a:rPr lang="en-GB" smtClean="0"/>
              <a:t>19</a:t>
            </a:fld>
            <a:endParaRPr lang="en-GB"/>
          </a:p>
        </p:txBody>
      </p:sp>
    </p:spTree>
    <p:extLst>
      <p:ext uri="{BB962C8B-B14F-4D97-AF65-F5344CB8AC3E}">
        <p14:creationId xmlns:p14="http://schemas.microsoft.com/office/powerpoint/2010/main" val="2382090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2</a:t>
            </a:fld>
            <a:endParaRPr lang="en-GB"/>
          </a:p>
        </p:txBody>
      </p:sp>
    </p:spTree>
    <p:extLst>
      <p:ext uri="{BB962C8B-B14F-4D97-AF65-F5344CB8AC3E}">
        <p14:creationId xmlns:p14="http://schemas.microsoft.com/office/powerpoint/2010/main" val="2683677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20</a:t>
            </a:fld>
            <a:endParaRPr lang="en-GB"/>
          </a:p>
        </p:txBody>
      </p:sp>
    </p:spTree>
    <p:extLst>
      <p:ext uri="{BB962C8B-B14F-4D97-AF65-F5344CB8AC3E}">
        <p14:creationId xmlns:p14="http://schemas.microsoft.com/office/powerpoint/2010/main" val="4178088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21</a:t>
            </a:fld>
            <a:endParaRPr lang="en-GB"/>
          </a:p>
        </p:txBody>
      </p:sp>
    </p:spTree>
    <p:extLst>
      <p:ext uri="{BB962C8B-B14F-4D97-AF65-F5344CB8AC3E}">
        <p14:creationId xmlns:p14="http://schemas.microsoft.com/office/powerpoint/2010/main" val="1079178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BCB88-4502-C303-2D9F-BA5F9A3351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E23738-2839-5AB5-F54F-0C6FDF1118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A5462C-D831-109C-65FB-5E9A7F436DD8}"/>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AF6B1581-914B-D849-4558-480E26F534EA}"/>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0771DEF7-9E20-BBF4-C06B-FF1BA8E221BF}"/>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A4476205-1CE0-9B7E-84E2-AF02D57AB8D4}"/>
              </a:ext>
            </a:extLst>
          </p:cNvPr>
          <p:cNvSpPr>
            <a:spLocks noGrp="1"/>
          </p:cNvSpPr>
          <p:nvPr>
            <p:ph type="sldNum" sz="quarter" idx="5"/>
          </p:nvPr>
        </p:nvSpPr>
        <p:spPr/>
        <p:txBody>
          <a:bodyPr/>
          <a:lstStyle/>
          <a:p>
            <a:fld id="{179BE97C-6286-441D-B018-6E2A376F1A3E}" type="slidenum">
              <a:rPr lang="en-GB" smtClean="0"/>
              <a:t>22</a:t>
            </a:fld>
            <a:endParaRPr lang="en-GB"/>
          </a:p>
        </p:txBody>
      </p:sp>
    </p:spTree>
    <p:extLst>
      <p:ext uri="{BB962C8B-B14F-4D97-AF65-F5344CB8AC3E}">
        <p14:creationId xmlns:p14="http://schemas.microsoft.com/office/powerpoint/2010/main" val="1900793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830D1-6C83-4AAF-388E-B6BD42AF86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18F952-1883-E544-2C37-3DB29C2E02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0F1C04-5664-D148-B696-9D8D11CD74EE}"/>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88E02712-55A8-4FC1-90AD-7318588C848E}"/>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713813B2-5E74-1916-2EA1-6D1ED8F8AC7B}"/>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A4B3D796-BE5A-0189-D4DF-EAAB5AC944EC}"/>
              </a:ext>
            </a:extLst>
          </p:cNvPr>
          <p:cNvSpPr>
            <a:spLocks noGrp="1"/>
          </p:cNvSpPr>
          <p:nvPr>
            <p:ph type="sldNum" sz="quarter" idx="5"/>
          </p:nvPr>
        </p:nvSpPr>
        <p:spPr/>
        <p:txBody>
          <a:bodyPr/>
          <a:lstStyle/>
          <a:p>
            <a:fld id="{179BE97C-6286-441D-B018-6E2A376F1A3E}" type="slidenum">
              <a:rPr lang="en-GB" smtClean="0"/>
              <a:t>23</a:t>
            </a:fld>
            <a:endParaRPr lang="en-GB"/>
          </a:p>
        </p:txBody>
      </p:sp>
    </p:spTree>
    <p:extLst>
      <p:ext uri="{BB962C8B-B14F-4D97-AF65-F5344CB8AC3E}">
        <p14:creationId xmlns:p14="http://schemas.microsoft.com/office/powerpoint/2010/main" val="35652284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B068C-DA36-53B4-CBAA-5F2C33CEDF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ECC-6D81-6CEA-ECDC-6D03190B65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F97C9A-8CB5-7B38-1F6D-E619783B18AB}"/>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ED89CEB2-85B0-756F-6717-83733C8FE83D}"/>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DCFC4F92-5B26-0C07-D1D0-8325F9C7E27C}"/>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3892D5BE-0B3C-5D42-6A8F-49A8F6251F12}"/>
              </a:ext>
            </a:extLst>
          </p:cNvPr>
          <p:cNvSpPr>
            <a:spLocks noGrp="1"/>
          </p:cNvSpPr>
          <p:nvPr>
            <p:ph type="sldNum" sz="quarter" idx="5"/>
          </p:nvPr>
        </p:nvSpPr>
        <p:spPr/>
        <p:txBody>
          <a:bodyPr/>
          <a:lstStyle/>
          <a:p>
            <a:fld id="{179BE97C-6286-441D-B018-6E2A376F1A3E}" type="slidenum">
              <a:rPr lang="en-GB" smtClean="0"/>
              <a:t>24</a:t>
            </a:fld>
            <a:endParaRPr lang="en-GB"/>
          </a:p>
        </p:txBody>
      </p:sp>
    </p:spTree>
    <p:extLst>
      <p:ext uri="{BB962C8B-B14F-4D97-AF65-F5344CB8AC3E}">
        <p14:creationId xmlns:p14="http://schemas.microsoft.com/office/powerpoint/2010/main" val="1274309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25</a:t>
            </a:fld>
            <a:endParaRPr lang="en-GB"/>
          </a:p>
        </p:txBody>
      </p:sp>
    </p:spTree>
    <p:extLst>
      <p:ext uri="{BB962C8B-B14F-4D97-AF65-F5344CB8AC3E}">
        <p14:creationId xmlns:p14="http://schemas.microsoft.com/office/powerpoint/2010/main" val="214170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26</a:t>
            </a:fld>
            <a:endParaRPr lang="en-GB"/>
          </a:p>
        </p:txBody>
      </p:sp>
    </p:spTree>
    <p:extLst>
      <p:ext uri="{BB962C8B-B14F-4D97-AF65-F5344CB8AC3E}">
        <p14:creationId xmlns:p14="http://schemas.microsoft.com/office/powerpoint/2010/main" val="2983591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566CF-5B4F-7C6A-67B7-37C4DBFDC4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8AFE81-B744-31E0-3068-BF31C5200D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055DA8-BE69-2C80-85BD-D49CE5A32CEE}"/>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DA19D018-666F-D7F8-B18F-74580B8BA503}"/>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62A1D5FF-ABBB-5E54-CA29-EA2EC5E3F8B2}"/>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A0F4714A-E1CB-BB7A-8D02-DADFD663E696}"/>
              </a:ext>
            </a:extLst>
          </p:cNvPr>
          <p:cNvSpPr>
            <a:spLocks noGrp="1"/>
          </p:cNvSpPr>
          <p:nvPr>
            <p:ph type="sldNum" sz="quarter" idx="5"/>
          </p:nvPr>
        </p:nvSpPr>
        <p:spPr/>
        <p:txBody>
          <a:bodyPr/>
          <a:lstStyle/>
          <a:p>
            <a:fld id="{179BE97C-6286-441D-B018-6E2A376F1A3E}" type="slidenum">
              <a:rPr lang="en-GB" smtClean="0"/>
              <a:t>27</a:t>
            </a:fld>
            <a:endParaRPr lang="en-GB"/>
          </a:p>
        </p:txBody>
      </p:sp>
    </p:spTree>
    <p:extLst>
      <p:ext uri="{BB962C8B-B14F-4D97-AF65-F5344CB8AC3E}">
        <p14:creationId xmlns:p14="http://schemas.microsoft.com/office/powerpoint/2010/main" val="2209858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28</a:t>
            </a:fld>
            <a:endParaRPr lang="en-GB"/>
          </a:p>
        </p:txBody>
      </p:sp>
    </p:spTree>
    <p:extLst>
      <p:ext uri="{BB962C8B-B14F-4D97-AF65-F5344CB8AC3E}">
        <p14:creationId xmlns:p14="http://schemas.microsoft.com/office/powerpoint/2010/main" val="2803825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29</a:t>
            </a:fld>
            <a:endParaRPr lang="en-GB"/>
          </a:p>
        </p:txBody>
      </p:sp>
    </p:spTree>
    <p:extLst>
      <p:ext uri="{BB962C8B-B14F-4D97-AF65-F5344CB8AC3E}">
        <p14:creationId xmlns:p14="http://schemas.microsoft.com/office/powerpoint/2010/main" val="3721792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60E3F-6DBF-241F-8551-D35B94E7F0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B3BF66-D170-B41C-06E7-BF026D5718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DBA6AD-4324-B577-1556-6A3C852169FC}"/>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E87DE668-7EEC-3409-C03F-58E779AC4EAC}"/>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AC03605A-A64A-C2C9-3C74-185A0A6EB53D}"/>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346C5636-4DDF-8029-BD2D-136183E73154}"/>
              </a:ext>
            </a:extLst>
          </p:cNvPr>
          <p:cNvSpPr>
            <a:spLocks noGrp="1"/>
          </p:cNvSpPr>
          <p:nvPr>
            <p:ph type="sldNum" sz="quarter" idx="5"/>
          </p:nvPr>
        </p:nvSpPr>
        <p:spPr/>
        <p:txBody>
          <a:bodyPr/>
          <a:lstStyle/>
          <a:p>
            <a:fld id="{179BE97C-6286-441D-B018-6E2A376F1A3E}" type="slidenum">
              <a:rPr lang="en-GB" smtClean="0"/>
              <a:t>3</a:t>
            </a:fld>
            <a:endParaRPr lang="en-GB"/>
          </a:p>
        </p:txBody>
      </p:sp>
    </p:spTree>
    <p:extLst>
      <p:ext uri="{BB962C8B-B14F-4D97-AF65-F5344CB8AC3E}">
        <p14:creationId xmlns:p14="http://schemas.microsoft.com/office/powerpoint/2010/main" val="3108890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30</a:t>
            </a:fld>
            <a:endParaRPr lang="en-GB"/>
          </a:p>
        </p:txBody>
      </p:sp>
    </p:spTree>
    <p:extLst>
      <p:ext uri="{BB962C8B-B14F-4D97-AF65-F5344CB8AC3E}">
        <p14:creationId xmlns:p14="http://schemas.microsoft.com/office/powerpoint/2010/main" val="3509698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31</a:t>
            </a:fld>
            <a:endParaRPr lang="en-GB"/>
          </a:p>
        </p:txBody>
      </p:sp>
    </p:spTree>
    <p:extLst>
      <p:ext uri="{BB962C8B-B14F-4D97-AF65-F5344CB8AC3E}">
        <p14:creationId xmlns:p14="http://schemas.microsoft.com/office/powerpoint/2010/main" val="9813903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F9E93-EFAD-7226-0957-E0A67C6D2B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41CE3F-5FB4-E34C-9BC4-FD60150F27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71EAD5-E6B9-29B8-78EA-7A226AB22099}"/>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C4A18707-F746-F5FD-34AF-262DDE048C6E}"/>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ED89DE94-E8BC-D678-8962-A720A97D4048}"/>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244BF041-EBE4-347B-8243-8C0396C06BDB}"/>
              </a:ext>
            </a:extLst>
          </p:cNvPr>
          <p:cNvSpPr>
            <a:spLocks noGrp="1"/>
          </p:cNvSpPr>
          <p:nvPr>
            <p:ph type="sldNum" sz="quarter" idx="5"/>
          </p:nvPr>
        </p:nvSpPr>
        <p:spPr/>
        <p:txBody>
          <a:bodyPr/>
          <a:lstStyle/>
          <a:p>
            <a:fld id="{179BE97C-6286-441D-B018-6E2A376F1A3E}" type="slidenum">
              <a:rPr lang="en-GB" smtClean="0"/>
              <a:t>32</a:t>
            </a:fld>
            <a:endParaRPr lang="en-GB"/>
          </a:p>
        </p:txBody>
      </p:sp>
    </p:spTree>
    <p:extLst>
      <p:ext uri="{BB962C8B-B14F-4D97-AF65-F5344CB8AC3E}">
        <p14:creationId xmlns:p14="http://schemas.microsoft.com/office/powerpoint/2010/main" val="33884559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0DF04-85E1-A8FC-00EE-D4DCF03EB9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591C79-DBFA-DF96-8784-A2847FD609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48B5D-9E85-BECC-4290-54F5CAFAA5E7}"/>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E04EB2FF-149F-698B-C2B7-0B5E420538D2}"/>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DD3FC4AE-C39B-EF55-5115-CBA845710781}"/>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1FB8F3B3-C0F9-5577-4D0F-4073D4364732}"/>
              </a:ext>
            </a:extLst>
          </p:cNvPr>
          <p:cNvSpPr>
            <a:spLocks noGrp="1"/>
          </p:cNvSpPr>
          <p:nvPr>
            <p:ph type="sldNum" sz="quarter" idx="5"/>
          </p:nvPr>
        </p:nvSpPr>
        <p:spPr/>
        <p:txBody>
          <a:bodyPr/>
          <a:lstStyle/>
          <a:p>
            <a:fld id="{179BE97C-6286-441D-B018-6E2A376F1A3E}" type="slidenum">
              <a:rPr lang="en-GB" smtClean="0"/>
              <a:t>33</a:t>
            </a:fld>
            <a:endParaRPr lang="en-GB"/>
          </a:p>
        </p:txBody>
      </p:sp>
    </p:spTree>
    <p:extLst>
      <p:ext uri="{BB962C8B-B14F-4D97-AF65-F5344CB8AC3E}">
        <p14:creationId xmlns:p14="http://schemas.microsoft.com/office/powerpoint/2010/main" val="1752097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98E25-B809-4C3E-2E17-AEEFBAD8D2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44B799-A019-46A9-56A6-4F2940FF22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3C2241-D40F-BA7F-E76F-C00F16C22155}"/>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A0DBBA77-D64F-CEA7-F2DE-4EE3AB6EC624}"/>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A9FC8FF4-87AC-1FB5-DF96-D43B8616AAB3}"/>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361DC652-5861-B3B0-1269-844394CF6806}"/>
              </a:ext>
            </a:extLst>
          </p:cNvPr>
          <p:cNvSpPr>
            <a:spLocks noGrp="1"/>
          </p:cNvSpPr>
          <p:nvPr>
            <p:ph type="sldNum" sz="quarter" idx="5"/>
          </p:nvPr>
        </p:nvSpPr>
        <p:spPr/>
        <p:txBody>
          <a:bodyPr/>
          <a:lstStyle/>
          <a:p>
            <a:fld id="{179BE97C-6286-441D-B018-6E2A376F1A3E}" type="slidenum">
              <a:rPr lang="en-GB" smtClean="0"/>
              <a:t>34</a:t>
            </a:fld>
            <a:endParaRPr lang="en-GB"/>
          </a:p>
        </p:txBody>
      </p:sp>
    </p:spTree>
    <p:extLst>
      <p:ext uri="{BB962C8B-B14F-4D97-AF65-F5344CB8AC3E}">
        <p14:creationId xmlns:p14="http://schemas.microsoft.com/office/powerpoint/2010/main" val="22635143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E4514-9E59-C6E4-A911-B9A65E3A6D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1883AB-69A0-2D7A-3A44-9D9B3571DC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DAB81C-B6E0-FE40-B0BF-87815B5FF59E}"/>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BEC8297F-20A1-F442-9D70-BC8FB12CE04B}"/>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8BFCF5D1-CC7F-297C-8C4D-10DE7C7B2607}"/>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7B94C6C8-F1BA-921E-AC9A-DBB8FDC34D71}"/>
              </a:ext>
            </a:extLst>
          </p:cNvPr>
          <p:cNvSpPr>
            <a:spLocks noGrp="1"/>
          </p:cNvSpPr>
          <p:nvPr>
            <p:ph type="sldNum" sz="quarter" idx="5"/>
          </p:nvPr>
        </p:nvSpPr>
        <p:spPr/>
        <p:txBody>
          <a:bodyPr/>
          <a:lstStyle/>
          <a:p>
            <a:fld id="{179BE97C-6286-441D-B018-6E2A376F1A3E}" type="slidenum">
              <a:rPr lang="en-GB" smtClean="0"/>
              <a:t>35</a:t>
            </a:fld>
            <a:endParaRPr lang="en-GB"/>
          </a:p>
        </p:txBody>
      </p:sp>
    </p:spTree>
    <p:extLst>
      <p:ext uri="{BB962C8B-B14F-4D97-AF65-F5344CB8AC3E}">
        <p14:creationId xmlns:p14="http://schemas.microsoft.com/office/powerpoint/2010/main" val="12463113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94163-C631-A66B-0CAC-3BBCDB7CD7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0F19EA-4DD4-3799-23D6-945038A30B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FC7545-5056-60FF-D835-DD75F9428158}"/>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89DD6139-8548-4DC5-5280-A1818B2943C8}"/>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E3EA352B-D9D3-C123-8315-6D0D7DB796D4}"/>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9AA6214A-ACDE-838C-F334-7D369560A96B}"/>
              </a:ext>
            </a:extLst>
          </p:cNvPr>
          <p:cNvSpPr>
            <a:spLocks noGrp="1"/>
          </p:cNvSpPr>
          <p:nvPr>
            <p:ph type="sldNum" sz="quarter" idx="5"/>
          </p:nvPr>
        </p:nvSpPr>
        <p:spPr/>
        <p:txBody>
          <a:bodyPr/>
          <a:lstStyle/>
          <a:p>
            <a:fld id="{179BE97C-6286-441D-B018-6E2A376F1A3E}" type="slidenum">
              <a:rPr lang="en-GB" smtClean="0"/>
              <a:t>36</a:t>
            </a:fld>
            <a:endParaRPr lang="en-GB"/>
          </a:p>
        </p:txBody>
      </p:sp>
    </p:spTree>
    <p:extLst>
      <p:ext uri="{BB962C8B-B14F-4D97-AF65-F5344CB8AC3E}">
        <p14:creationId xmlns:p14="http://schemas.microsoft.com/office/powerpoint/2010/main" val="27273239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0319E-EFC7-CEB5-BB27-F9D5216E36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F9918F-E5EE-0353-8E5A-B8B625E873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8338FE-542B-5CB1-B6DD-1CFE96ADA7E8}"/>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AF245862-57B7-6198-EFC7-BD3D0A108369}"/>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268AF034-E9DD-F424-78B5-9D50C239406C}"/>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AC03B5AB-0648-DF7C-40B5-D8C5A8A564C9}"/>
              </a:ext>
            </a:extLst>
          </p:cNvPr>
          <p:cNvSpPr>
            <a:spLocks noGrp="1"/>
          </p:cNvSpPr>
          <p:nvPr>
            <p:ph type="sldNum" sz="quarter" idx="5"/>
          </p:nvPr>
        </p:nvSpPr>
        <p:spPr/>
        <p:txBody>
          <a:bodyPr/>
          <a:lstStyle/>
          <a:p>
            <a:fld id="{179BE97C-6286-441D-B018-6E2A376F1A3E}" type="slidenum">
              <a:rPr lang="en-GB" smtClean="0"/>
              <a:t>37</a:t>
            </a:fld>
            <a:endParaRPr lang="en-GB"/>
          </a:p>
        </p:txBody>
      </p:sp>
    </p:spTree>
    <p:extLst>
      <p:ext uri="{BB962C8B-B14F-4D97-AF65-F5344CB8AC3E}">
        <p14:creationId xmlns:p14="http://schemas.microsoft.com/office/powerpoint/2010/main" val="5232975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F72B8-1033-197B-3C94-0F198165FD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0ADD1C-DB56-55CB-6E95-B4A6653FE5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F6EF3D-C3A6-EAB5-D4E2-4577AA248FBA}"/>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3AF8A219-7823-BB71-C474-E80FB6C43F01}"/>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AF144DCA-6CAD-7907-294D-D9FA0481DAA8}"/>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2A629AAC-1EF9-205E-0D1F-939510094BF0}"/>
              </a:ext>
            </a:extLst>
          </p:cNvPr>
          <p:cNvSpPr>
            <a:spLocks noGrp="1"/>
          </p:cNvSpPr>
          <p:nvPr>
            <p:ph type="sldNum" sz="quarter" idx="5"/>
          </p:nvPr>
        </p:nvSpPr>
        <p:spPr/>
        <p:txBody>
          <a:bodyPr/>
          <a:lstStyle/>
          <a:p>
            <a:fld id="{179BE97C-6286-441D-B018-6E2A376F1A3E}" type="slidenum">
              <a:rPr lang="en-GB" smtClean="0"/>
              <a:t>38</a:t>
            </a:fld>
            <a:endParaRPr lang="en-GB"/>
          </a:p>
        </p:txBody>
      </p:sp>
    </p:spTree>
    <p:extLst>
      <p:ext uri="{BB962C8B-B14F-4D97-AF65-F5344CB8AC3E}">
        <p14:creationId xmlns:p14="http://schemas.microsoft.com/office/powerpoint/2010/main" val="6251399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9BE97C-6286-441D-B018-6E2A376F1A3E}" type="slidenum">
              <a:rPr lang="en-GB" smtClean="0"/>
              <a:t>39</a:t>
            </a:fld>
            <a:endParaRPr lang="en-GB"/>
          </a:p>
        </p:txBody>
      </p:sp>
      <p:sp>
        <p:nvSpPr>
          <p:cNvPr id="5" name="Header Placeholder 4">
            <a:extLst>
              <a:ext uri="{FF2B5EF4-FFF2-40B4-BE49-F238E27FC236}">
                <a16:creationId xmlns:a16="http://schemas.microsoft.com/office/drawing/2014/main" id="{03065308-FD3E-E9EF-B892-73D6262EC1C9}"/>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1046919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FEF39-2091-BCC6-0A41-AC144D5EDE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DCCB67-4773-4F66-5FA7-DF739AE2AA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8EFD39-F1EE-9F62-E82F-CC856DA5AFFC}"/>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3B0398F2-FB3D-AE83-F972-535861D0C0B3}"/>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EFF88B7C-0083-DB53-7583-9EA4E10974AC}"/>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5A489CF8-DE53-8499-C753-E3867D7DD3F8}"/>
              </a:ext>
            </a:extLst>
          </p:cNvPr>
          <p:cNvSpPr>
            <a:spLocks noGrp="1"/>
          </p:cNvSpPr>
          <p:nvPr>
            <p:ph type="sldNum" sz="quarter" idx="5"/>
          </p:nvPr>
        </p:nvSpPr>
        <p:spPr/>
        <p:txBody>
          <a:bodyPr/>
          <a:lstStyle/>
          <a:p>
            <a:fld id="{179BE97C-6286-441D-B018-6E2A376F1A3E}" type="slidenum">
              <a:rPr lang="en-GB" smtClean="0"/>
              <a:t>4</a:t>
            </a:fld>
            <a:endParaRPr lang="en-GB"/>
          </a:p>
        </p:txBody>
      </p:sp>
    </p:spTree>
    <p:extLst>
      <p:ext uri="{BB962C8B-B14F-4D97-AF65-F5344CB8AC3E}">
        <p14:creationId xmlns:p14="http://schemas.microsoft.com/office/powerpoint/2010/main" val="1803398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794A1-25CC-2574-E9D4-69E81C12A9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A08FB3-43D4-CD5F-230F-8436457D59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92E3C6-0030-519F-C4CC-C39AFD07D5AD}"/>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A6F01D0F-A327-A72B-C8C6-AD9473117F6A}"/>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6EEE85A9-DBC3-EEA1-3E44-6210064B798E}"/>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9FF0744E-EDA7-7BE4-42F3-AD46FAF0D9D7}"/>
              </a:ext>
            </a:extLst>
          </p:cNvPr>
          <p:cNvSpPr>
            <a:spLocks noGrp="1"/>
          </p:cNvSpPr>
          <p:nvPr>
            <p:ph type="sldNum" sz="quarter" idx="5"/>
          </p:nvPr>
        </p:nvSpPr>
        <p:spPr/>
        <p:txBody>
          <a:bodyPr/>
          <a:lstStyle/>
          <a:p>
            <a:fld id="{179BE97C-6286-441D-B018-6E2A376F1A3E}" type="slidenum">
              <a:rPr lang="en-GB" smtClean="0"/>
              <a:t>5</a:t>
            </a:fld>
            <a:endParaRPr lang="en-GB"/>
          </a:p>
        </p:txBody>
      </p:sp>
    </p:spTree>
    <p:extLst>
      <p:ext uri="{BB962C8B-B14F-4D97-AF65-F5344CB8AC3E}">
        <p14:creationId xmlns:p14="http://schemas.microsoft.com/office/powerpoint/2010/main" val="2214980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0D7D6-5FC2-C34E-4530-3B9BE34CCF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8BDD64-1035-3E9A-6B21-797BF87B8F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F32115-E8FC-6738-7B10-D18B07BFDD32}"/>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B8E139B3-1D0B-9476-5734-FF589DFCC660}"/>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907DCC2A-23F7-9C92-DE00-FF2C2D1A80BC}"/>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4C822666-2E61-9C8A-3B34-803233649B71}"/>
              </a:ext>
            </a:extLst>
          </p:cNvPr>
          <p:cNvSpPr>
            <a:spLocks noGrp="1"/>
          </p:cNvSpPr>
          <p:nvPr>
            <p:ph type="sldNum" sz="quarter" idx="5"/>
          </p:nvPr>
        </p:nvSpPr>
        <p:spPr/>
        <p:txBody>
          <a:bodyPr/>
          <a:lstStyle/>
          <a:p>
            <a:fld id="{179BE97C-6286-441D-B018-6E2A376F1A3E}" type="slidenum">
              <a:rPr lang="en-GB" smtClean="0"/>
              <a:t>6</a:t>
            </a:fld>
            <a:endParaRPr lang="en-GB"/>
          </a:p>
        </p:txBody>
      </p:sp>
    </p:spTree>
    <p:extLst>
      <p:ext uri="{BB962C8B-B14F-4D97-AF65-F5344CB8AC3E}">
        <p14:creationId xmlns:p14="http://schemas.microsoft.com/office/powerpoint/2010/main" val="83442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7</a:t>
            </a:fld>
            <a:endParaRPr lang="en-GB"/>
          </a:p>
        </p:txBody>
      </p:sp>
    </p:spTree>
    <p:extLst>
      <p:ext uri="{BB962C8B-B14F-4D97-AF65-F5344CB8AC3E}">
        <p14:creationId xmlns:p14="http://schemas.microsoft.com/office/powerpoint/2010/main" val="21515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5EB9F-C5B8-B151-9942-2A9965DA6C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BD7370-A800-11D6-904D-721A55CACF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06A745-8D24-29F4-6244-AF7ABD0E1623}"/>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D62DC131-4700-C989-8A7E-2456A5698307}"/>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7A7C9313-227D-CC62-050F-B63679F4DDAC}"/>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091161CB-EFC7-3D69-11B8-7F53D47D59DF}"/>
              </a:ext>
            </a:extLst>
          </p:cNvPr>
          <p:cNvSpPr>
            <a:spLocks noGrp="1"/>
          </p:cNvSpPr>
          <p:nvPr>
            <p:ph type="sldNum" sz="quarter" idx="5"/>
          </p:nvPr>
        </p:nvSpPr>
        <p:spPr/>
        <p:txBody>
          <a:bodyPr/>
          <a:lstStyle/>
          <a:p>
            <a:fld id="{179BE97C-6286-441D-B018-6E2A376F1A3E}" type="slidenum">
              <a:rPr lang="en-GB" smtClean="0"/>
              <a:t>8</a:t>
            </a:fld>
            <a:endParaRPr lang="en-GB"/>
          </a:p>
        </p:txBody>
      </p:sp>
    </p:spTree>
    <p:extLst>
      <p:ext uri="{BB962C8B-B14F-4D97-AF65-F5344CB8AC3E}">
        <p14:creationId xmlns:p14="http://schemas.microsoft.com/office/powerpoint/2010/main" val="3472933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72D2E-3B89-B3C2-16EF-C28F0FDE29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FEF011-C7A7-C126-20D0-70C804124E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065EFD-07FB-E7C1-EAA5-8A26FC3EFBDB}"/>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0C7A06B9-9ACB-FE29-4F54-31F7B2C71001}"/>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5CC8461E-B710-DA64-8FBB-BD69B5E89DF4}"/>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BFF27C66-2C26-76EB-54ED-299E8056FFB0}"/>
              </a:ext>
            </a:extLst>
          </p:cNvPr>
          <p:cNvSpPr>
            <a:spLocks noGrp="1"/>
          </p:cNvSpPr>
          <p:nvPr>
            <p:ph type="sldNum" sz="quarter" idx="5"/>
          </p:nvPr>
        </p:nvSpPr>
        <p:spPr/>
        <p:txBody>
          <a:bodyPr/>
          <a:lstStyle/>
          <a:p>
            <a:fld id="{179BE97C-6286-441D-B018-6E2A376F1A3E}" type="slidenum">
              <a:rPr lang="en-GB" smtClean="0"/>
              <a:t>9</a:t>
            </a:fld>
            <a:endParaRPr lang="en-GB"/>
          </a:p>
        </p:txBody>
      </p:sp>
    </p:spTree>
    <p:extLst>
      <p:ext uri="{BB962C8B-B14F-4D97-AF65-F5344CB8AC3E}">
        <p14:creationId xmlns:p14="http://schemas.microsoft.com/office/powerpoint/2010/main" val="25223728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824AD-CBB8-36B9-90B4-45A2D72C7151}"/>
              </a:ext>
            </a:extLst>
          </p:cNvPr>
          <p:cNvSpPr/>
          <p:nvPr userDrawn="1"/>
        </p:nvSpPr>
        <p:spPr>
          <a:xfrm>
            <a:off x="-24000" y="-69547"/>
            <a:ext cx="12240000" cy="5541547"/>
          </a:xfrm>
          <a:prstGeom prst="rect">
            <a:avLst/>
          </a:prstGeom>
          <a:solidFill>
            <a:srgbClr val="161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D69ACEB6-EAE6-8D37-1C7F-75765FE63D5A}"/>
              </a:ext>
            </a:extLst>
          </p:cNvPr>
          <p:cNvPicPr>
            <a:picLocks noChangeAspect="1"/>
          </p:cNvPicPr>
          <p:nvPr userDrawn="1"/>
        </p:nvPicPr>
        <p:blipFill rotWithShape="1">
          <a:blip r:embed="rId2"/>
          <a:srcRect l="37214" t="-1527" r="38065" b="-1494"/>
          <a:stretch/>
        </p:blipFill>
        <p:spPr>
          <a:xfrm rot="16200000">
            <a:off x="6898215" y="538886"/>
            <a:ext cx="5549648" cy="4332779"/>
          </a:xfrm>
          <a:prstGeom prst="rect">
            <a:avLst/>
          </a:prstGeom>
        </p:spPr>
      </p:pic>
      <p:sp>
        <p:nvSpPr>
          <p:cNvPr id="12" name="Rectangle 11">
            <a:extLst>
              <a:ext uri="{FF2B5EF4-FFF2-40B4-BE49-F238E27FC236}">
                <a16:creationId xmlns:a16="http://schemas.microsoft.com/office/drawing/2014/main" id="{62D7920C-1A35-D625-8D30-989EDCC68F16}"/>
              </a:ext>
            </a:extLst>
          </p:cNvPr>
          <p:cNvSpPr/>
          <p:nvPr userDrawn="1"/>
        </p:nvSpPr>
        <p:spPr>
          <a:xfrm>
            <a:off x="838200" y="4084846"/>
            <a:ext cx="2199968" cy="584775"/>
          </a:xfrm>
          <a:prstGeom prst="rect">
            <a:avLst/>
          </a:prstGeom>
          <a:solidFill>
            <a:srgbClr val="55AE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97266560-71C4-1696-2436-85BCB0261B53}"/>
              </a:ext>
            </a:extLst>
          </p:cNvPr>
          <p:cNvPicPr>
            <a:picLocks noChangeAspect="1"/>
          </p:cNvPicPr>
          <p:nvPr userDrawn="1"/>
        </p:nvPicPr>
        <p:blipFill>
          <a:blip r:embed="rId3"/>
          <a:stretch>
            <a:fillRect/>
          </a:stretch>
        </p:blipFill>
        <p:spPr>
          <a:xfrm>
            <a:off x="838200" y="5906587"/>
            <a:ext cx="2835442" cy="527920"/>
          </a:xfrm>
          <a:prstGeom prst="rect">
            <a:avLst/>
          </a:prstGeom>
        </p:spPr>
      </p:pic>
      <p:sp>
        <p:nvSpPr>
          <p:cNvPr id="26" name="Text Placeholder 25">
            <a:extLst>
              <a:ext uri="{FF2B5EF4-FFF2-40B4-BE49-F238E27FC236}">
                <a16:creationId xmlns:a16="http://schemas.microsoft.com/office/drawing/2014/main" id="{91309FB6-9CFA-9784-9B30-ED952792F1E4}"/>
              </a:ext>
            </a:extLst>
          </p:cNvPr>
          <p:cNvSpPr>
            <a:spLocks noGrp="1"/>
          </p:cNvSpPr>
          <p:nvPr>
            <p:ph type="body" sz="quarter" idx="10" hasCustomPrompt="1"/>
          </p:nvPr>
        </p:nvSpPr>
        <p:spPr>
          <a:xfrm>
            <a:off x="875093" y="1590012"/>
            <a:ext cx="5732462" cy="590931"/>
          </a:xfrm>
          <a:prstGeom prst="rect">
            <a:avLst/>
          </a:prstGeom>
        </p:spPr>
        <p:txBody>
          <a:bodyPr anchor="b" anchorCtr="0">
            <a:spAutoFit/>
          </a:bodyPr>
          <a:lstStyle>
            <a:lvl1pPr marL="0" indent="0">
              <a:buNone/>
              <a:defRPr sz="36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TITLE HEADER STYLE</a:t>
            </a:r>
          </a:p>
        </p:txBody>
      </p:sp>
      <p:sp>
        <p:nvSpPr>
          <p:cNvPr id="27" name="Text Placeholder 25">
            <a:extLst>
              <a:ext uri="{FF2B5EF4-FFF2-40B4-BE49-F238E27FC236}">
                <a16:creationId xmlns:a16="http://schemas.microsoft.com/office/drawing/2014/main" id="{54E1A2BA-1F18-7C1A-D697-E8DFEDE08F6E}"/>
              </a:ext>
            </a:extLst>
          </p:cNvPr>
          <p:cNvSpPr>
            <a:spLocks noGrp="1"/>
          </p:cNvSpPr>
          <p:nvPr>
            <p:ph type="body" sz="quarter" idx="11" hasCustomPrompt="1"/>
          </p:nvPr>
        </p:nvSpPr>
        <p:spPr>
          <a:xfrm>
            <a:off x="875093" y="2515760"/>
            <a:ext cx="5732462" cy="424732"/>
          </a:xfrm>
          <a:prstGeom prst="rect">
            <a:avLst/>
          </a:prstGeom>
        </p:spPr>
        <p:txBody>
          <a:bodyPr>
            <a:spAutoFit/>
          </a:bodyPr>
          <a:lstStyle>
            <a:lvl1pPr marL="0" indent="0">
              <a:buNone/>
              <a:defRPr sz="24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Subheading style</a:t>
            </a:r>
          </a:p>
        </p:txBody>
      </p:sp>
      <p:sp>
        <p:nvSpPr>
          <p:cNvPr id="28" name="Text Placeholder 25">
            <a:extLst>
              <a:ext uri="{FF2B5EF4-FFF2-40B4-BE49-F238E27FC236}">
                <a16:creationId xmlns:a16="http://schemas.microsoft.com/office/drawing/2014/main" id="{77AB0870-24A1-9129-746F-B2BF9CD3B3A2}"/>
              </a:ext>
            </a:extLst>
          </p:cNvPr>
          <p:cNvSpPr>
            <a:spLocks noGrp="1"/>
          </p:cNvSpPr>
          <p:nvPr>
            <p:ph type="body" sz="quarter" idx="12" hasCustomPrompt="1"/>
          </p:nvPr>
        </p:nvSpPr>
        <p:spPr>
          <a:xfrm>
            <a:off x="945220" y="4192567"/>
            <a:ext cx="1985928" cy="369332"/>
          </a:xfrm>
          <a:prstGeom prst="rect">
            <a:avLst/>
          </a:prstGeom>
        </p:spPr>
        <p:txBody>
          <a:bodyPr wrap="square" anchor="b" anchorCtr="0">
            <a:spAutoFit/>
          </a:bodyPr>
          <a:lstStyle>
            <a:lvl1pPr marL="0" indent="0" algn="ctr">
              <a:buNone/>
              <a:defRPr sz="2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00/00/0000</a:t>
            </a:r>
          </a:p>
        </p:txBody>
      </p:sp>
      <p:sp>
        <p:nvSpPr>
          <p:cNvPr id="10" name="TextBox 9">
            <a:extLst>
              <a:ext uri="{FF2B5EF4-FFF2-40B4-BE49-F238E27FC236}">
                <a16:creationId xmlns:a16="http://schemas.microsoft.com/office/drawing/2014/main" id="{90A7884F-6275-1A9A-6912-D0DDAFF12D1E}"/>
              </a:ext>
            </a:extLst>
          </p:cNvPr>
          <p:cNvSpPr txBox="1"/>
          <p:nvPr userDrawn="1"/>
        </p:nvSpPr>
        <p:spPr>
          <a:xfrm>
            <a:off x="750319" y="5618212"/>
            <a:ext cx="1187865" cy="230832"/>
          </a:xfrm>
          <a:prstGeom prst="rect">
            <a:avLst/>
          </a:prstGeom>
          <a:noFill/>
        </p:spPr>
        <p:txBody>
          <a:bodyPr wrap="square" rtlCol="0">
            <a:spAutoFit/>
          </a:bodyPr>
          <a:lstStyle/>
          <a:p>
            <a:r>
              <a:rPr lang="en-US" sz="900" i="0" dirty="0">
                <a:solidFill>
                  <a:srgbClr val="161730"/>
                </a:solidFill>
                <a:latin typeface="Verdana" panose="020B0604030504040204" pitchFamily="34" charset="0"/>
                <a:ea typeface="Verdana" panose="020B0604030504040204" pitchFamily="34" charset="0"/>
                <a:cs typeface="Verdana" panose="020B0604030504040204" pitchFamily="34" charset="0"/>
              </a:rPr>
              <a:t>Supported by</a:t>
            </a:r>
          </a:p>
        </p:txBody>
      </p:sp>
    </p:spTree>
    <p:extLst>
      <p:ext uri="{BB962C8B-B14F-4D97-AF65-F5344CB8AC3E}">
        <p14:creationId xmlns:p14="http://schemas.microsoft.com/office/powerpoint/2010/main" val="239983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C15AEA-796E-DC0C-CBDD-6A2548541615}"/>
              </a:ext>
            </a:extLst>
          </p:cNvPr>
          <p:cNvSpPr>
            <a:spLocks noGrp="1"/>
          </p:cNvSpPr>
          <p:nvPr>
            <p:ph idx="1"/>
          </p:nvPr>
        </p:nvSpPr>
        <p:spPr>
          <a:xfrm>
            <a:off x="838200" y="1825625"/>
            <a:ext cx="10515600" cy="4351338"/>
          </a:xfrm>
          <a:prstGeom prst="rect">
            <a:avLst/>
          </a:prstGeom>
        </p:spPr>
        <p:txBody>
          <a:bodyPr/>
          <a:lstStyle>
            <a:lvl1pPr marL="0" indent="0">
              <a:buNone/>
              <a:defRPr sz="2000">
                <a:solidFill>
                  <a:srgbClr val="161730"/>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rgbClr val="161730"/>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rgbClr val="161730"/>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rgbClr val="161730"/>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rgbClr val="16173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to edit Master text styles</a:t>
            </a:r>
          </a:p>
        </p:txBody>
      </p:sp>
      <p:sp>
        <p:nvSpPr>
          <p:cNvPr id="7" name="Text Placeholder 25">
            <a:extLst>
              <a:ext uri="{FF2B5EF4-FFF2-40B4-BE49-F238E27FC236}">
                <a16:creationId xmlns:a16="http://schemas.microsoft.com/office/drawing/2014/main" id="{15CDAF9F-94F2-2807-7B93-A2CA44C197BA}"/>
              </a:ext>
            </a:extLst>
          </p:cNvPr>
          <p:cNvSpPr>
            <a:spLocks noGrp="1"/>
          </p:cNvSpPr>
          <p:nvPr>
            <p:ph type="body" sz="quarter" idx="13" hasCustomPrompt="1"/>
          </p:nvPr>
        </p:nvSpPr>
        <p:spPr>
          <a:xfrm>
            <a:off x="838199" y="732440"/>
            <a:ext cx="10515599" cy="590931"/>
          </a:xfrm>
          <a:prstGeom prst="rect">
            <a:avLst/>
          </a:prstGeom>
        </p:spPr>
        <p:txBody>
          <a:bodyPr wrap="square" anchor="b" anchorCtr="0">
            <a:spAutoFit/>
          </a:bodyPr>
          <a:lstStyle>
            <a:lvl1pPr marL="0" indent="0">
              <a:buNone/>
              <a:defRPr sz="3600" b="1" i="0">
                <a:solidFill>
                  <a:srgbClr val="161730"/>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TITLE HEADER STYLE</a:t>
            </a:r>
          </a:p>
        </p:txBody>
      </p:sp>
      <p:pic>
        <p:nvPicPr>
          <p:cNvPr id="9" name="Picture 8">
            <a:extLst>
              <a:ext uri="{FF2B5EF4-FFF2-40B4-BE49-F238E27FC236}">
                <a16:creationId xmlns:a16="http://schemas.microsoft.com/office/drawing/2014/main" id="{AEF3EC93-4624-5A89-12BD-9393E091A0D3}"/>
              </a:ext>
            </a:extLst>
          </p:cNvPr>
          <p:cNvPicPr>
            <a:picLocks noChangeAspect="1"/>
          </p:cNvPicPr>
          <p:nvPr userDrawn="1"/>
        </p:nvPicPr>
        <p:blipFill>
          <a:blip r:embed="rId2"/>
          <a:stretch>
            <a:fillRect/>
          </a:stretch>
        </p:blipFill>
        <p:spPr>
          <a:xfrm>
            <a:off x="-105507" y="-17585"/>
            <a:ext cx="12391292" cy="309782"/>
          </a:xfrm>
          <a:prstGeom prst="rect">
            <a:avLst/>
          </a:prstGeom>
        </p:spPr>
      </p:pic>
      <p:pic>
        <p:nvPicPr>
          <p:cNvPr id="10" name="Picture 9">
            <a:extLst>
              <a:ext uri="{FF2B5EF4-FFF2-40B4-BE49-F238E27FC236}">
                <a16:creationId xmlns:a16="http://schemas.microsoft.com/office/drawing/2014/main" id="{FD53C36C-93F5-04E4-EC70-6D5B8516729F}"/>
              </a:ext>
            </a:extLst>
          </p:cNvPr>
          <p:cNvPicPr>
            <a:picLocks noChangeAspect="1"/>
          </p:cNvPicPr>
          <p:nvPr userDrawn="1"/>
        </p:nvPicPr>
        <p:blipFill>
          <a:blip r:embed="rId2"/>
          <a:stretch>
            <a:fillRect/>
          </a:stretch>
        </p:blipFill>
        <p:spPr>
          <a:xfrm flipV="1">
            <a:off x="-105507" y="6568726"/>
            <a:ext cx="12391292" cy="309782"/>
          </a:xfrm>
          <a:prstGeom prst="rect">
            <a:avLst/>
          </a:prstGeom>
        </p:spPr>
      </p:pic>
    </p:spTree>
    <p:extLst>
      <p:ext uri="{BB962C8B-B14F-4D97-AF65-F5344CB8AC3E}">
        <p14:creationId xmlns:p14="http://schemas.microsoft.com/office/powerpoint/2010/main" val="2573746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3DA9E2-2D8F-951D-57B6-0C9D6BD2C194}"/>
              </a:ext>
            </a:extLst>
          </p:cNvPr>
          <p:cNvPicPr>
            <a:picLocks noChangeAspect="1"/>
          </p:cNvPicPr>
          <p:nvPr userDrawn="1"/>
        </p:nvPicPr>
        <p:blipFill>
          <a:blip r:embed="rId2"/>
          <a:stretch>
            <a:fillRect/>
          </a:stretch>
        </p:blipFill>
        <p:spPr>
          <a:xfrm>
            <a:off x="-105507" y="-17585"/>
            <a:ext cx="12391292" cy="309782"/>
          </a:xfrm>
          <a:prstGeom prst="rect">
            <a:avLst/>
          </a:prstGeom>
        </p:spPr>
      </p:pic>
      <p:pic>
        <p:nvPicPr>
          <p:cNvPr id="8" name="Picture 7">
            <a:extLst>
              <a:ext uri="{FF2B5EF4-FFF2-40B4-BE49-F238E27FC236}">
                <a16:creationId xmlns:a16="http://schemas.microsoft.com/office/drawing/2014/main" id="{77F9F1A2-28D3-5AD1-1CC7-353A94B3FF87}"/>
              </a:ext>
            </a:extLst>
          </p:cNvPr>
          <p:cNvPicPr>
            <a:picLocks noChangeAspect="1"/>
          </p:cNvPicPr>
          <p:nvPr userDrawn="1"/>
        </p:nvPicPr>
        <p:blipFill>
          <a:blip r:embed="rId2"/>
          <a:stretch>
            <a:fillRect/>
          </a:stretch>
        </p:blipFill>
        <p:spPr>
          <a:xfrm flipV="1">
            <a:off x="-105507" y="6568726"/>
            <a:ext cx="12391292" cy="309782"/>
          </a:xfrm>
          <a:prstGeom prst="rect">
            <a:avLst/>
          </a:prstGeom>
        </p:spPr>
      </p:pic>
      <p:sp>
        <p:nvSpPr>
          <p:cNvPr id="9" name="Text Placeholder 25">
            <a:extLst>
              <a:ext uri="{FF2B5EF4-FFF2-40B4-BE49-F238E27FC236}">
                <a16:creationId xmlns:a16="http://schemas.microsoft.com/office/drawing/2014/main" id="{28DA0944-8096-5DD1-716F-02961214D025}"/>
              </a:ext>
            </a:extLst>
          </p:cNvPr>
          <p:cNvSpPr>
            <a:spLocks noGrp="1"/>
          </p:cNvSpPr>
          <p:nvPr>
            <p:ph type="body" sz="quarter" idx="13" hasCustomPrompt="1"/>
          </p:nvPr>
        </p:nvSpPr>
        <p:spPr>
          <a:xfrm>
            <a:off x="838199" y="732440"/>
            <a:ext cx="10515599" cy="590931"/>
          </a:xfrm>
          <a:prstGeom prst="rect">
            <a:avLst/>
          </a:prstGeom>
        </p:spPr>
        <p:txBody>
          <a:bodyPr wrap="square" anchor="b" anchorCtr="0">
            <a:spAutoFit/>
          </a:bodyPr>
          <a:lstStyle>
            <a:lvl1pPr marL="0" indent="0">
              <a:buNone/>
              <a:defRPr sz="3600" b="1" i="0">
                <a:solidFill>
                  <a:srgbClr val="161730"/>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TITLE HEADER STYLE</a:t>
            </a:r>
          </a:p>
        </p:txBody>
      </p:sp>
      <p:sp>
        <p:nvSpPr>
          <p:cNvPr id="10" name="Content Placeholder 2">
            <a:extLst>
              <a:ext uri="{FF2B5EF4-FFF2-40B4-BE49-F238E27FC236}">
                <a16:creationId xmlns:a16="http://schemas.microsoft.com/office/drawing/2014/main" id="{AFD51F32-5824-A80D-E1E6-E7DA1598C45F}"/>
              </a:ext>
            </a:extLst>
          </p:cNvPr>
          <p:cNvSpPr>
            <a:spLocks noGrp="1"/>
          </p:cNvSpPr>
          <p:nvPr>
            <p:ph sz="half" idx="1"/>
          </p:nvPr>
        </p:nvSpPr>
        <p:spPr>
          <a:xfrm>
            <a:off x="838200" y="1825625"/>
            <a:ext cx="5181600" cy="4351338"/>
          </a:xfrm>
          <a:prstGeom prst="rect">
            <a:avLst/>
          </a:prstGeom>
        </p:spPr>
        <p:txBody>
          <a:bodyPr/>
          <a:lstStyle>
            <a:lvl1pPr marL="0" indent="0">
              <a:buNone/>
              <a:defRPr sz="2000" b="0" i="0">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0" i="0">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b="0" i="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600" b="0" i="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600" b="0" i="0">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to edit Master text styles</a:t>
            </a:r>
          </a:p>
        </p:txBody>
      </p:sp>
      <p:sp>
        <p:nvSpPr>
          <p:cNvPr id="12" name="Content Placeholder 2">
            <a:extLst>
              <a:ext uri="{FF2B5EF4-FFF2-40B4-BE49-F238E27FC236}">
                <a16:creationId xmlns:a16="http://schemas.microsoft.com/office/drawing/2014/main" id="{288DA7EF-9527-A93E-7CAF-C9EA89590031}"/>
              </a:ext>
            </a:extLst>
          </p:cNvPr>
          <p:cNvSpPr>
            <a:spLocks noGrp="1"/>
          </p:cNvSpPr>
          <p:nvPr>
            <p:ph sz="half" idx="14"/>
          </p:nvPr>
        </p:nvSpPr>
        <p:spPr>
          <a:xfrm>
            <a:off x="6183923" y="1825625"/>
            <a:ext cx="5181600" cy="4351338"/>
          </a:xfrm>
          <a:prstGeom prst="rect">
            <a:avLst/>
          </a:prstGeom>
        </p:spPr>
        <p:txBody>
          <a:bodyPr/>
          <a:lstStyle>
            <a:lvl1pPr marL="0" indent="0">
              <a:buNone/>
              <a:defRPr sz="2000" b="0" i="0">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0" i="0">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b="0" i="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600" b="0" i="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600" b="0" i="0">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to edit Master text styles</a:t>
            </a:r>
          </a:p>
        </p:txBody>
      </p:sp>
    </p:spTree>
    <p:extLst>
      <p:ext uri="{BB962C8B-B14F-4D97-AF65-F5344CB8AC3E}">
        <p14:creationId xmlns:p14="http://schemas.microsoft.com/office/powerpoint/2010/main" val="3371925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ing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F9791A-2568-F0F9-6D60-F7264110D3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10"/>
          <a:stretch/>
        </p:blipFill>
        <p:spPr>
          <a:xfrm>
            <a:off x="-99609" y="-82062"/>
            <a:ext cx="12315055" cy="7022124"/>
          </a:xfrm>
          <a:prstGeom prst="rect">
            <a:avLst/>
          </a:prstGeom>
        </p:spPr>
      </p:pic>
      <p:pic>
        <p:nvPicPr>
          <p:cNvPr id="13" name="Picture 12">
            <a:extLst>
              <a:ext uri="{FF2B5EF4-FFF2-40B4-BE49-F238E27FC236}">
                <a16:creationId xmlns:a16="http://schemas.microsoft.com/office/drawing/2014/main" id="{1832D3D1-88B4-A67E-7BD5-B654EE5C6A7B}"/>
              </a:ext>
            </a:extLst>
          </p:cNvPr>
          <p:cNvPicPr>
            <a:picLocks noChangeAspect="1"/>
          </p:cNvPicPr>
          <p:nvPr userDrawn="1"/>
        </p:nvPicPr>
        <p:blipFill rotWithShape="1">
          <a:blip r:embed="rId3"/>
          <a:srcRect t="14794"/>
          <a:stretch/>
        </p:blipFill>
        <p:spPr>
          <a:xfrm>
            <a:off x="-99610" y="-82062"/>
            <a:ext cx="12316561" cy="7022124"/>
          </a:xfrm>
          <a:prstGeom prst="rect">
            <a:avLst/>
          </a:prstGeom>
        </p:spPr>
      </p:pic>
      <p:sp>
        <p:nvSpPr>
          <p:cNvPr id="14" name="Text Placeholder 25">
            <a:extLst>
              <a:ext uri="{FF2B5EF4-FFF2-40B4-BE49-F238E27FC236}">
                <a16:creationId xmlns:a16="http://schemas.microsoft.com/office/drawing/2014/main" id="{24593205-0838-A518-A4EC-DC49AAFE1566}"/>
              </a:ext>
            </a:extLst>
          </p:cNvPr>
          <p:cNvSpPr>
            <a:spLocks noGrp="1"/>
          </p:cNvSpPr>
          <p:nvPr>
            <p:ph type="body" sz="quarter" idx="10" hasCustomPrompt="1"/>
          </p:nvPr>
        </p:nvSpPr>
        <p:spPr>
          <a:xfrm>
            <a:off x="875092" y="4391827"/>
            <a:ext cx="8010999" cy="590931"/>
          </a:xfrm>
          <a:prstGeom prst="rect">
            <a:avLst/>
          </a:prstGeom>
        </p:spPr>
        <p:txBody>
          <a:bodyPr wrap="square" anchor="b" anchorCtr="0">
            <a:spAutoFit/>
          </a:bodyPr>
          <a:lstStyle>
            <a:lvl1pPr marL="0" indent="0">
              <a:buNone/>
              <a:defRPr sz="36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SECTION HEADING STYLE</a:t>
            </a:r>
          </a:p>
        </p:txBody>
      </p:sp>
      <p:sp>
        <p:nvSpPr>
          <p:cNvPr id="15" name="Text Placeholder 25">
            <a:extLst>
              <a:ext uri="{FF2B5EF4-FFF2-40B4-BE49-F238E27FC236}">
                <a16:creationId xmlns:a16="http://schemas.microsoft.com/office/drawing/2014/main" id="{E0833B78-4234-9140-BF2E-2EE5AB61049F}"/>
              </a:ext>
            </a:extLst>
          </p:cNvPr>
          <p:cNvSpPr>
            <a:spLocks noGrp="1"/>
          </p:cNvSpPr>
          <p:nvPr>
            <p:ph type="body" sz="quarter" idx="11" hasCustomPrompt="1"/>
          </p:nvPr>
        </p:nvSpPr>
        <p:spPr>
          <a:xfrm>
            <a:off x="875093" y="5223791"/>
            <a:ext cx="5732462" cy="424732"/>
          </a:xfrm>
          <a:prstGeom prst="rect">
            <a:avLst/>
          </a:prstGeom>
        </p:spPr>
        <p:txBody>
          <a:bodyPr>
            <a:spAutoFit/>
          </a:bodyPr>
          <a:lstStyle>
            <a:lvl1pPr marL="0" indent="0">
              <a:buNone/>
              <a:defRPr sz="24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Section subheading style</a:t>
            </a:r>
          </a:p>
        </p:txBody>
      </p:sp>
      <p:pic>
        <p:nvPicPr>
          <p:cNvPr id="8" name="Picture 7">
            <a:extLst>
              <a:ext uri="{FF2B5EF4-FFF2-40B4-BE49-F238E27FC236}">
                <a16:creationId xmlns:a16="http://schemas.microsoft.com/office/drawing/2014/main" id="{187FE28D-BD26-B798-3394-77F5996358AB}"/>
              </a:ext>
            </a:extLst>
          </p:cNvPr>
          <p:cNvPicPr>
            <a:picLocks noChangeAspect="1"/>
          </p:cNvPicPr>
          <p:nvPr userDrawn="1"/>
        </p:nvPicPr>
        <p:blipFill rotWithShape="1">
          <a:blip r:embed="rId4">
            <a:alphaModFix amt="35000"/>
          </a:blip>
          <a:srcRect l="31076" t="-1527" r="38065" b="-3589"/>
          <a:stretch/>
        </p:blipFill>
        <p:spPr>
          <a:xfrm rot="16200000">
            <a:off x="6253325" y="1183776"/>
            <a:ext cx="6927546" cy="4420893"/>
          </a:xfrm>
          <a:prstGeom prst="rect">
            <a:avLst/>
          </a:prstGeom>
        </p:spPr>
      </p:pic>
    </p:spTree>
    <p:extLst>
      <p:ext uri="{BB962C8B-B14F-4D97-AF65-F5344CB8AC3E}">
        <p14:creationId xmlns:p14="http://schemas.microsoft.com/office/powerpoint/2010/main" val="300124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03AA58-ED19-A191-8F15-FBD2BFE46787}"/>
              </a:ext>
            </a:extLst>
          </p:cNvPr>
          <p:cNvPicPr>
            <a:picLocks noChangeAspect="1"/>
          </p:cNvPicPr>
          <p:nvPr userDrawn="1"/>
        </p:nvPicPr>
        <p:blipFill>
          <a:blip r:embed="rId2"/>
          <a:stretch>
            <a:fillRect/>
          </a:stretch>
        </p:blipFill>
        <p:spPr>
          <a:xfrm>
            <a:off x="-105507" y="-17585"/>
            <a:ext cx="12391292" cy="309782"/>
          </a:xfrm>
          <a:prstGeom prst="rect">
            <a:avLst/>
          </a:prstGeom>
        </p:spPr>
      </p:pic>
      <p:pic>
        <p:nvPicPr>
          <p:cNvPr id="11" name="Picture 10">
            <a:extLst>
              <a:ext uri="{FF2B5EF4-FFF2-40B4-BE49-F238E27FC236}">
                <a16:creationId xmlns:a16="http://schemas.microsoft.com/office/drawing/2014/main" id="{5263E3F2-002A-E594-2AFD-FD3A34E61DFD}"/>
              </a:ext>
            </a:extLst>
          </p:cNvPr>
          <p:cNvPicPr>
            <a:picLocks noChangeAspect="1"/>
          </p:cNvPicPr>
          <p:nvPr userDrawn="1"/>
        </p:nvPicPr>
        <p:blipFill>
          <a:blip r:embed="rId2"/>
          <a:stretch>
            <a:fillRect/>
          </a:stretch>
        </p:blipFill>
        <p:spPr>
          <a:xfrm flipV="1">
            <a:off x="-105507" y="6568726"/>
            <a:ext cx="12391292" cy="309782"/>
          </a:xfrm>
          <a:prstGeom prst="rect">
            <a:avLst/>
          </a:prstGeom>
        </p:spPr>
      </p:pic>
      <p:sp>
        <p:nvSpPr>
          <p:cNvPr id="12" name="Text Placeholder 25">
            <a:extLst>
              <a:ext uri="{FF2B5EF4-FFF2-40B4-BE49-F238E27FC236}">
                <a16:creationId xmlns:a16="http://schemas.microsoft.com/office/drawing/2014/main" id="{87B4DED6-D3E4-6D3D-8C26-D28D0AD07F82}"/>
              </a:ext>
            </a:extLst>
          </p:cNvPr>
          <p:cNvSpPr>
            <a:spLocks noGrp="1"/>
          </p:cNvSpPr>
          <p:nvPr>
            <p:ph type="body" sz="quarter" idx="13" hasCustomPrompt="1"/>
          </p:nvPr>
        </p:nvSpPr>
        <p:spPr>
          <a:xfrm>
            <a:off x="838199" y="732440"/>
            <a:ext cx="10515599" cy="590931"/>
          </a:xfrm>
          <a:prstGeom prst="rect">
            <a:avLst/>
          </a:prstGeom>
        </p:spPr>
        <p:txBody>
          <a:bodyPr wrap="square" anchor="b" anchorCtr="0">
            <a:spAutoFit/>
          </a:bodyPr>
          <a:lstStyle>
            <a:lvl1pPr marL="0" indent="0">
              <a:buNone/>
              <a:defRPr sz="3600" b="1" i="0">
                <a:solidFill>
                  <a:srgbClr val="161730"/>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TITLE HEADER STYLE</a:t>
            </a:r>
          </a:p>
        </p:txBody>
      </p:sp>
      <p:sp>
        <p:nvSpPr>
          <p:cNvPr id="14" name="Picture Placeholder 13">
            <a:extLst>
              <a:ext uri="{FF2B5EF4-FFF2-40B4-BE49-F238E27FC236}">
                <a16:creationId xmlns:a16="http://schemas.microsoft.com/office/drawing/2014/main" id="{DD41AB22-3BC2-DDA5-9333-9075257E9144}"/>
              </a:ext>
            </a:extLst>
          </p:cNvPr>
          <p:cNvSpPr>
            <a:spLocks noGrp="1"/>
          </p:cNvSpPr>
          <p:nvPr>
            <p:ph type="pic" sz="quarter" idx="14"/>
          </p:nvPr>
        </p:nvSpPr>
        <p:spPr>
          <a:xfrm>
            <a:off x="838200" y="1594338"/>
            <a:ext cx="10515600" cy="4665785"/>
          </a:xfrm>
          <a:prstGeom prst="rect">
            <a:avLst/>
          </a:prstGeom>
        </p:spPr>
        <p:txBody>
          <a:bodyPr/>
          <a:lstStyle>
            <a:lvl1pPr marL="0" indent="0" algn="ctr">
              <a:buNone/>
              <a:defRPr sz="2000">
                <a:latin typeface="Verdana" panose="020B0604030504040204" pitchFamily="34" charset="0"/>
                <a:ea typeface="Verdana" panose="020B0604030504040204" pitchFamily="34" charset="0"/>
                <a:cs typeface="Verdana" panose="020B0604030504040204" pitchFamily="34" charset="0"/>
              </a:defRPr>
            </a:lvl1pPr>
          </a:lstStyle>
          <a:p>
            <a:endParaRPr lang="en-US" dirty="0"/>
          </a:p>
          <a:p>
            <a:endParaRPr lang="en-US" dirty="0"/>
          </a:p>
          <a:p>
            <a:endParaRPr lang="en-US" dirty="0"/>
          </a:p>
          <a:p>
            <a:endParaRPr lang="en-US" dirty="0"/>
          </a:p>
          <a:p>
            <a:r>
              <a:rPr lang="en-US" dirty="0"/>
              <a:t>Insert picture here</a:t>
            </a:r>
          </a:p>
        </p:txBody>
      </p:sp>
    </p:spTree>
    <p:extLst>
      <p:ext uri="{BB962C8B-B14F-4D97-AF65-F5344CB8AC3E}">
        <p14:creationId xmlns:p14="http://schemas.microsoft.com/office/powerpoint/2010/main" val="1175613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75B8AA-BC29-87E0-AF94-E352F9D0A15B}"/>
              </a:ext>
            </a:extLst>
          </p:cNvPr>
          <p:cNvSpPr/>
          <p:nvPr userDrawn="1"/>
        </p:nvSpPr>
        <p:spPr>
          <a:xfrm>
            <a:off x="-24000" y="-57824"/>
            <a:ext cx="12240000" cy="6927547"/>
          </a:xfrm>
          <a:prstGeom prst="rect">
            <a:avLst/>
          </a:prstGeom>
          <a:solidFill>
            <a:srgbClr val="161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5">
            <a:extLst>
              <a:ext uri="{FF2B5EF4-FFF2-40B4-BE49-F238E27FC236}">
                <a16:creationId xmlns:a16="http://schemas.microsoft.com/office/drawing/2014/main" id="{D9E1E7D6-CCF6-6B44-099F-F537324EBA70}"/>
              </a:ext>
            </a:extLst>
          </p:cNvPr>
          <p:cNvSpPr>
            <a:spLocks noGrp="1"/>
          </p:cNvSpPr>
          <p:nvPr>
            <p:ph type="body" sz="quarter" idx="10" hasCustomPrompt="1"/>
          </p:nvPr>
        </p:nvSpPr>
        <p:spPr>
          <a:xfrm>
            <a:off x="875093" y="1590012"/>
            <a:ext cx="5732462" cy="590931"/>
          </a:xfrm>
          <a:prstGeom prst="rect">
            <a:avLst/>
          </a:prstGeom>
        </p:spPr>
        <p:txBody>
          <a:bodyPr anchor="b" anchorCtr="0">
            <a:spAutoFit/>
          </a:bodyPr>
          <a:lstStyle>
            <a:lvl1pPr marL="0" indent="0">
              <a:buNone/>
              <a:defRPr sz="36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END SLIDE TITLE</a:t>
            </a:r>
          </a:p>
        </p:txBody>
      </p:sp>
      <p:sp>
        <p:nvSpPr>
          <p:cNvPr id="9" name="Text Placeholder 25">
            <a:extLst>
              <a:ext uri="{FF2B5EF4-FFF2-40B4-BE49-F238E27FC236}">
                <a16:creationId xmlns:a16="http://schemas.microsoft.com/office/drawing/2014/main" id="{F760B6C0-6CB6-D6A9-5B3D-712C7C40A7C6}"/>
              </a:ext>
            </a:extLst>
          </p:cNvPr>
          <p:cNvSpPr>
            <a:spLocks noGrp="1"/>
          </p:cNvSpPr>
          <p:nvPr>
            <p:ph type="body" sz="quarter" idx="11" hasCustomPrompt="1"/>
          </p:nvPr>
        </p:nvSpPr>
        <p:spPr>
          <a:xfrm>
            <a:off x="875093" y="2515760"/>
            <a:ext cx="5732462" cy="424732"/>
          </a:xfrm>
          <a:prstGeom prst="rect">
            <a:avLst/>
          </a:prstGeom>
        </p:spPr>
        <p:txBody>
          <a:bodyPr>
            <a:spAutoFit/>
          </a:bodyPr>
          <a:lstStyle>
            <a:lvl1pPr marL="0" indent="0">
              <a:buNone/>
              <a:defRPr sz="24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Additional content or contacts</a:t>
            </a:r>
          </a:p>
        </p:txBody>
      </p:sp>
      <p:pic>
        <p:nvPicPr>
          <p:cNvPr id="10" name="Picture 9">
            <a:extLst>
              <a:ext uri="{FF2B5EF4-FFF2-40B4-BE49-F238E27FC236}">
                <a16:creationId xmlns:a16="http://schemas.microsoft.com/office/drawing/2014/main" id="{6B6824A3-A83D-968D-E3AB-F56B81E74036}"/>
              </a:ext>
            </a:extLst>
          </p:cNvPr>
          <p:cNvPicPr>
            <a:picLocks noChangeAspect="1"/>
          </p:cNvPicPr>
          <p:nvPr userDrawn="1"/>
        </p:nvPicPr>
        <p:blipFill rotWithShape="1">
          <a:blip r:embed="rId2"/>
          <a:srcRect l="31076" t="-1527" r="38065" b="-3589"/>
          <a:stretch/>
        </p:blipFill>
        <p:spPr>
          <a:xfrm rot="16200000">
            <a:off x="6253325" y="1183776"/>
            <a:ext cx="6927546" cy="4420893"/>
          </a:xfrm>
          <a:prstGeom prst="rect">
            <a:avLst/>
          </a:prstGeom>
        </p:spPr>
      </p:pic>
    </p:spTree>
    <p:extLst>
      <p:ext uri="{BB962C8B-B14F-4D97-AF65-F5344CB8AC3E}">
        <p14:creationId xmlns:p14="http://schemas.microsoft.com/office/powerpoint/2010/main" val="126837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iner profiles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75B8AA-BC29-87E0-AF94-E352F9D0A15B}"/>
              </a:ext>
            </a:extLst>
          </p:cNvPr>
          <p:cNvSpPr/>
          <p:nvPr userDrawn="1"/>
        </p:nvSpPr>
        <p:spPr>
          <a:xfrm>
            <a:off x="-24000" y="-60408"/>
            <a:ext cx="12240000" cy="6927547"/>
          </a:xfrm>
          <a:prstGeom prst="rect">
            <a:avLst/>
          </a:prstGeom>
          <a:solidFill>
            <a:srgbClr val="161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5">
            <a:extLst>
              <a:ext uri="{FF2B5EF4-FFF2-40B4-BE49-F238E27FC236}">
                <a16:creationId xmlns:a16="http://schemas.microsoft.com/office/drawing/2014/main" id="{D9E1E7D6-CCF6-6B44-099F-F537324EBA70}"/>
              </a:ext>
            </a:extLst>
          </p:cNvPr>
          <p:cNvSpPr>
            <a:spLocks noGrp="1"/>
          </p:cNvSpPr>
          <p:nvPr>
            <p:ph type="body" sz="quarter" idx="10" hasCustomPrompt="1"/>
          </p:nvPr>
        </p:nvSpPr>
        <p:spPr>
          <a:xfrm>
            <a:off x="875093" y="638037"/>
            <a:ext cx="5732462" cy="590931"/>
          </a:xfrm>
          <a:prstGeom prst="rect">
            <a:avLst/>
          </a:prstGeom>
        </p:spPr>
        <p:txBody>
          <a:bodyPr anchor="b" anchorCtr="0">
            <a:spAutoFit/>
          </a:bodyPr>
          <a:lstStyle>
            <a:lvl1pPr marL="0" indent="0">
              <a:buNone/>
              <a:defRPr sz="36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TRAINER PROFILES</a:t>
            </a:r>
          </a:p>
        </p:txBody>
      </p:sp>
      <p:sp>
        <p:nvSpPr>
          <p:cNvPr id="9" name="Text Placeholder 25">
            <a:extLst>
              <a:ext uri="{FF2B5EF4-FFF2-40B4-BE49-F238E27FC236}">
                <a16:creationId xmlns:a16="http://schemas.microsoft.com/office/drawing/2014/main" id="{F760B6C0-6CB6-D6A9-5B3D-712C7C40A7C6}"/>
              </a:ext>
            </a:extLst>
          </p:cNvPr>
          <p:cNvSpPr>
            <a:spLocks noGrp="1"/>
          </p:cNvSpPr>
          <p:nvPr>
            <p:ph type="body" sz="quarter" idx="11" hasCustomPrompt="1"/>
          </p:nvPr>
        </p:nvSpPr>
        <p:spPr>
          <a:xfrm>
            <a:off x="2181639" y="2090645"/>
            <a:ext cx="4949076" cy="313932"/>
          </a:xfrm>
          <a:prstGeom prst="rect">
            <a:avLst/>
          </a:prstGeom>
        </p:spPr>
        <p:txBody>
          <a:bodyPr wrap="square">
            <a:spAutoFit/>
          </a:bodyPr>
          <a:lstStyle>
            <a:lvl1pPr marL="0" indent="0" algn="l">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Name</a:t>
            </a:r>
          </a:p>
        </p:txBody>
      </p:sp>
      <p:pic>
        <p:nvPicPr>
          <p:cNvPr id="10" name="Picture 9">
            <a:extLst>
              <a:ext uri="{FF2B5EF4-FFF2-40B4-BE49-F238E27FC236}">
                <a16:creationId xmlns:a16="http://schemas.microsoft.com/office/drawing/2014/main" id="{6B6824A3-A83D-968D-E3AB-F56B81E74036}"/>
              </a:ext>
            </a:extLst>
          </p:cNvPr>
          <p:cNvPicPr>
            <a:picLocks noChangeAspect="1"/>
          </p:cNvPicPr>
          <p:nvPr userDrawn="1"/>
        </p:nvPicPr>
        <p:blipFill rotWithShape="1">
          <a:blip r:embed="rId2"/>
          <a:srcRect l="31076" t="-1527" r="38065" b="-3589"/>
          <a:stretch/>
        </p:blipFill>
        <p:spPr>
          <a:xfrm rot="16200000">
            <a:off x="6253325" y="1183776"/>
            <a:ext cx="6927546" cy="4420893"/>
          </a:xfrm>
          <a:prstGeom prst="rect">
            <a:avLst/>
          </a:prstGeom>
        </p:spPr>
      </p:pic>
      <p:sp>
        <p:nvSpPr>
          <p:cNvPr id="7" name="Text Placeholder 25">
            <a:extLst>
              <a:ext uri="{FF2B5EF4-FFF2-40B4-BE49-F238E27FC236}">
                <a16:creationId xmlns:a16="http://schemas.microsoft.com/office/drawing/2014/main" id="{8309B033-68E5-6B01-7F94-8E682E7CB253}"/>
              </a:ext>
            </a:extLst>
          </p:cNvPr>
          <p:cNvSpPr>
            <a:spLocks noGrp="1"/>
          </p:cNvSpPr>
          <p:nvPr>
            <p:ph type="body" sz="quarter" idx="12" hasCustomPrompt="1"/>
          </p:nvPr>
        </p:nvSpPr>
        <p:spPr>
          <a:xfrm>
            <a:off x="875092" y="3032436"/>
            <a:ext cx="6255623" cy="258532"/>
          </a:xfrm>
          <a:prstGeom prst="rect">
            <a:avLst/>
          </a:prstGeom>
        </p:spPr>
        <p:txBody>
          <a:bodyPr wrap="square">
            <a:spAutoFit/>
          </a:bodyPr>
          <a:lstStyle>
            <a:lvl1pPr marL="0" indent="0" algn="l">
              <a:buNone/>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Description</a:t>
            </a:r>
          </a:p>
        </p:txBody>
      </p:sp>
      <p:sp>
        <p:nvSpPr>
          <p:cNvPr id="3" name="Picture Placeholder 2">
            <a:extLst>
              <a:ext uri="{FF2B5EF4-FFF2-40B4-BE49-F238E27FC236}">
                <a16:creationId xmlns:a16="http://schemas.microsoft.com/office/drawing/2014/main" id="{8CE679B7-1D5F-D645-687E-F8EC7040B4D3}"/>
              </a:ext>
            </a:extLst>
          </p:cNvPr>
          <p:cNvSpPr>
            <a:spLocks noGrp="1"/>
          </p:cNvSpPr>
          <p:nvPr>
            <p:ph type="pic" sz="quarter" idx="13"/>
          </p:nvPr>
        </p:nvSpPr>
        <p:spPr>
          <a:xfrm>
            <a:off x="767155" y="1630117"/>
            <a:ext cx="1227929" cy="1200323"/>
          </a:xfrm>
          <a:prstGeom prst="ellipse">
            <a:avLst/>
          </a:prstGeom>
          <a:solidFill>
            <a:schemeClr val="bg1">
              <a:lumMod val="65000"/>
            </a:schemeClr>
          </a:solidFill>
        </p:spPr>
        <p:txBody>
          <a:bodyPr/>
          <a:lstStyle>
            <a:lvl1pPr marL="0" indent="0" algn="ctr">
              <a:buNone/>
              <a:defRPr sz="1200"/>
            </a:lvl1pPr>
          </a:lstStyle>
          <a:p>
            <a:endParaRPr lang="en-US" dirty="0"/>
          </a:p>
        </p:txBody>
      </p:sp>
    </p:spTree>
    <p:extLst>
      <p:ext uri="{BB962C8B-B14F-4D97-AF65-F5344CB8AC3E}">
        <p14:creationId xmlns:p14="http://schemas.microsoft.com/office/powerpoint/2010/main" val="4134667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40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B279AA-CF1C-FBA7-FFA5-B40FE21E9CF3}"/>
              </a:ext>
            </a:extLst>
          </p:cNvPr>
          <p:cNvPicPr>
            <a:picLocks noChangeAspect="1"/>
          </p:cNvPicPr>
          <p:nvPr/>
        </p:nvPicPr>
        <p:blipFill rotWithShape="1">
          <a:blip r:embed="rId3"/>
          <a:srcRect t="6847"/>
          <a:stretch/>
        </p:blipFill>
        <p:spPr>
          <a:xfrm>
            <a:off x="0" y="5633544"/>
            <a:ext cx="12192000" cy="1224455"/>
          </a:xfrm>
          <a:prstGeom prst="rect">
            <a:avLst/>
          </a:prstGeom>
        </p:spPr>
      </p:pic>
      <p:sp>
        <p:nvSpPr>
          <p:cNvPr id="3" name="TextBox 2">
            <a:extLst>
              <a:ext uri="{FF2B5EF4-FFF2-40B4-BE49-F238E27FC236}">
                <a16:creationId xmlns:a16="http://schemas.microsoft.com/office/drawing/2014/main" id="{1E280170-4CFB-2805-CFFF-789B13AB0087}"/>
              </a:ext>
            </a:extLst>
          </p:cNvPr>
          <p:cNvSpPr txBox="1"/>
          <p:nvPr/>
        </p:nvSpPr>
        <p:spPr>
          <a:xfrm>
            <a:off x="725214" y="434217"/>
            <a:ext cx="10912604" cy="584775"/>
          </a:xfrm>
          <a:prstGeom prst="rect">
            <a:avLst/>
          </a:prstGeom>
          <a:noFill/>
        </p:spPr>
        <p:txBody>
          <a:bodyPr wrap="square">
            <a:spAutoFit/>
          </a:bodyPr>
          <a:lstStyle/>
          <a:p>
            <a:r>
              <a:rPr lang="ru-RU" sz="3200" b="1" i="0" dirty="0">
                <a:solidFill>
                  <a:schemeClr val="bg1"/>
                </a:solidFill>
                <a:effectLst/>
              </a:rPr>
              <a:t>Студија случаја – модели продаје </a:t>
            </a:r>
            <a:endParaRPr lang="en-US" sz="3200" b="1" dirty="0">
              <a:solidFill>
                <a:schemeClr val="bg1"/>
              </a:solidFill>
            </a:endParaRPr>
          </a:p>
        </p:txBody>
      </p:sp>
      <p:sp>
        <p:nvSpPr>
          <p:cNvPr id="5" name="TextBox 4">
            <a:extLst>
              <a:ext uri="{FF2B5EF4-FFF2-40B4-BE49-F238E27FC236}">
                <a16:creationId xmlns:a16="http://schemas.microsoft.com/office/drawing/2014/main" id="{69028722-25AF-F9C0-EFDD-8F1C37852685}"/>
              </a:ext>
            </a:extLst>
          </p:cNvPr>
          <p:cNvSpPr txBox="1"/>
          <p:nvPr/>
        </p:nvSpPr>
        <p:spPr>
          <a:xfrm>
            <a:off x="725214" y="2967335"/>
            <a:ext cx="8502072" cy="369332"/>
          </a:xfrm>
          <a:prstGeom prst="rect">
            <a:avLst/>
          </a:prstGeom>
          <a:noFill/>
        </p:spPr>
        <p:txBody>
          <a:bodyPr wrap="square">
            <a:spAutoFit/>
          </a:bodyPr>
          <a:lstStyle/>
          <a:p>
            <a:pPr algn="l"/>
            <a:r>
              <a:rPr lang="ru-RU" b="1" i="0" dirty="0">
                <a:solidFill>
                  <a:schemeClr val="bg1"/>
                </a:solidFill>
                <a:effectLst/>
                <a:latin typeface="Helvetica" panose="020B0604020202020204" pitchFamily="34" charset="0"/>
              </a:rPr>
              <a:t>Ђорђе Јокић,</a:t>
            </a:r>
            <a:r>
              <a:rPr lang="ru-RU" b="0" i="0" dirty="0">
                <a:solidFill>
                  <a:schemeClr val="bg1"/>
                </a:solidFill>
                <a:effectLst/>
                <a:latin typeface="Helvetica" panose="020B0604020202020204" pitchFamily="34" charset="0"/>
              </a:rPr>
              <a:t> стечајни управник</a:t>
            </a:r>
          </a:p>
        </p:txBody>
      </p:sp>
    </p:spTree>
    <p:extLst>
      <p:ext uri="{BB962C8B-B14F-4D97-AF65-F5344CB8AC3E}">
        <p14:creationId xmlns:p14="http://schemas.microsoft.com/office/powerpoint/2010/main" val="1888968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8E6C1-1533-C3E2-5F05-9BE962E5CF3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AA499FB-C57C-96D4-5434-F4DACBE2149E}"/>
              </a:ext>
            </a:extLst>
          </p:cNvPr>
          <p:cNvSpPr txBox="1"/>
          <p:nvPr/>
        </p:nvSpPr>
        <p:spPr>
          <a:xfrm>
            <a:off x="838201" y="1257762"/>
            <a:ext cx="10515598"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a typeface="Calibri" panose="020F0502020204030204" pitchFamily="34" charset="0"/>
                <a:cs typeface="Times New Roman" panose="02020603050405020304" pitchFamily="18" charset="0"/>
              </a:rPr>
              <a:t>Оглашавање</a:t>
            </a:r>
            <a:r>
              <a:rPr lang="sr-Cyrl-RS" sz="2400" b="1" kern="0" dirty="0">
                <a:effectLst/>
                <a:ea typeface="Calibri" panose="020F0502020204030204" pitchFamily="34" charset="0"/>
                <a:cs typeface="Times New Roman" panose="02020603050405020304" pitchFamily="18" charset="0"/>
              </a:rPr>
              <a:t> </a:t>
            </a:r>
          </a:p>
        </p:txBody>
      </p:sp>
      <p:sp>
        <p:nvSpPr>
          <p:cNvPr id="13" name="TextBox 12">
            <a:extLst>
              <a:ext uri="{FF2B5EF4-FFF2-40B4-BE49-F238E27FC236}">
                <a16:creationId xmlns:a16="http://schemas.microsoft.com/office/drawing/2014/main" id="{B8FD5E65-F76F-286A-2F1D-C3BBBE49C8E1}"/>
              </a:ext>
            </a:extLst>
          </p:cNvPr>
          <p:cNvSpPr txBox="1"/>
          <p:nvPr/>
        </p:nvSpPr>
        <p:spPr>
          <a:xfrm>
            <a:off x="838200" y="2203290"/>
            <a:ext cx="10515598" cy="968278"/>
          </a:xfrm>
          <a:prstGeom prst="rect">
            <a:avLst/>
          </a:prstGeom>
          <a:noFill/>
          <a:ln w="3175">
            <a:solidFill>
              <a:schemeClr val="tx1"/>
            </a:solidFill>
          </a:ln>
        </p:spPr>
        <p:txBody>
          <a:bodyPr wrap="square" rtlCol="0">
            <a:spAutoFit/>
          </a:bodyPr>
          <a:lstStyle/>
          <a:p>
            <a:pPr>
              <a:lnSpc>
                <a:spcPct val="107000"/>
              </a:lnSpc>
              <a:spcAft>
                <a:spcPts val="800"/>
              </a:spcAft>
            </a:pPr>
            <a:r>
              <a:rPr lang="ru-RU" sz="1800" dirty="0">
                <a:effectLst/>
                <a:latin typeface="Calibri" panose="020F0502020204030204" pitchFamily="34" charset="0"/>
                <a:ea typeface="Calibri" panose="020F0502020204030204" pitchFamily="34" charset="0"/>
                <a:cs typeface="Calibri" panose="020F0502020204030204" pitchFamily="34" charset="0"/>
              </a:rPr>
              <a:t>стечајни управник дужан је да огласи продају у најмање два високотиражна дневна листа који се дистрибуирају на целој територији Републике Србије и на интернет страни овлашћене организације и то најкасније 30 дана пре дана одређеног за јавно надметање или достављање понуда.</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67E69EB5-098E-A1B2-D111-AA00B2689C4C}"/>
              </a:ext>
            </a:extLst>
          </p:cNvPr>
          <p:cNvSpPr txBox="1"/>
          <p:nvPr/>
        </p:nvSpPr>
        <p:spPr>
          <a:xfrm>
            <a:off x="5387469" y="3174461"/>
            <a:ext cx="336550" cy="595932"/>
          </a:xfrm>
          <a:prstGeom prst="rect">
            <a:avLst/>
          </a:prstGeom>
          <a:noFill/>
          <a:ln w="3175">
            <a:noFill/>
          </a:ln>
        </p:spPr>
        <p:txBody>
          <a:bodyPr wrap="square" rtlCol="0">
            <a:spAutoFit/>
          </a:bodyPr>
          <a:lstStyle/>
          <a:p>
            <a:pPr>
              <a:lnSpc>
                <a:spcPct val="107000"/>
              </a:lnSpc>
              <a:spcAft>
                <a:spcPts val="800"/>
              </a:spcAft>
            </a:pPr>
            <a:r>
              <a:rPr lang="sr-Cyrl-RS" sz="3200" dirty="0">
                <a:latin typeface="Calibri" panose="020F0502020204030204" pitchFamily="34" charset="0"/>
                <a:ea typeface="Calibri" panose="020F0502020204030204" pitchFamily="34" charset="0"/>
                <a:cs typeface="Calibri" panose="020F0502020204030204" pitchFamily="34"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571A5FF6-9390-9F71-52D3-B644302AB671}"/>
              </a:ext>
            </a:extLst>
          </p:cNvPr>
          <p:cNvSpPr txBox="1"/>
          <p:nvPr/>
        </p:nvSpPr>
        <p:spPr>
          <a:xfrm>
            <a:off x="838200" y="3686433"/>
            <a:ext cx="10515598" cy="1971374"/>
          </a:xfrm>
          <a:prstGeom prst="rect">
            <a:avLst/>
          </a:prstGeom>
          <a:noFill/>
          <a:ln w="3175">
            <a:solidFill>
              <a:schemeClr val="tx1"/>
            </a:solidFill>
          </a:ln>
        </p:spPr>
        <p:txBody>
          <a:bodyPr wrap="square" rtlCol="0">
            <a:spAutoFit/>
          </a:bodyPr>
          <a:lstStyle/>
          <a:p>
            <a:pPr>
              <a:lnSpc>
                <a:spcPct val="107000"/>
              </a:lnSpc>
              <a:spcAft>
                <a:spcPts val="800"/>
              </a:spcAft>
            </a:pPr>
            <a:r>
              <a:rPr lang="ru-RU" dirty="0">
                <a:effectLst/>
                <a:latin typeface="Calibri" panose="020F0502020204030204" pitchFamily="34" charset="0"/>
                <a:ea typeface="Calibri" panose="020F0502020204030204" pitchFamily="34" charset="0"/>
                <a:cs typeface="Calibri" panose="020F0502020204030204" pitchFamily="34" charset="0"/>
              </a:rPr>
              <a:t>стечајни управник ће размотрити потребу оглашавања: </a:t>
            </a:r>
          </a:p>
          <a:p>
            <a:pPr marL="285750" indent="-285750">
              <a:lnSpc>
                <a:spcPct val="107000"/>
              </a:lnSpc>
              <a:spcAft>
                <a:spcPts val="800"/>
              </a:spcAft>
              <a:buFontTx/>
              <a:buChar char="-"/>
            </a:pPr>
            <a:r>
              <a:rPr lang="ru-RU" dirty="0">
                <a:effectLst/>
                <a:latin typeface="Calibri" panose="020F0502020204030204" pitchFamily="34" charset="0"/>
                <a:ea typeface="Calibri" panose="020F0502020204030204" pitchFamily="34" charset="0"/>
                <a:cs typeface="Calibri" panose="020F0502020204030204" pitchFamily="34" charset="0"/>
              </a:rPr>
              <a:t>на страном језику, </a:t>
            </a:r>
          </a:p>
          <a:p>
            <a:pPr marL="285750" indent="-285750">
              <a:lnSpc>
                <a:spcPct val="107000"/>
              </a:lnSpc>
              <a:spcAft>
                <a:spcPts val="800"/>
              </a:spcAft>
              <a:buFontTx/>
              <a:buChar char="-"/>
            </a:pPr>
            <a:r>
              <a:rPr lang="ru-RU" dirty="0">
                <a:effectLst/>
                <a:latin typeface="Calibri" panose="020F0502020204030204" pitchFamily="34" charset="0"/>
                <a:ea typeface="Calibri" panose="020F0502020204030204" pitchFamily="34" charset="0"/>
                <a:cs typeface="Calibri" panose="020F0502020204030204" pitchFamily="34" charset="0"/>
              </a:rPr>
              <a:t>у средствима информисања изван територије Републике Србије, </a:t>
            </a:r>
          </a:p>
          <a:p>
            <a:pPr marL="285750" indent="-285750">
              <a:lnSpc>
                <a:spcPct val="107000"/>
              </a:lnSpc>
              <a:spcAft>
                <a:spcPts val="800"/>
              </a:spcAft>
              <a:buFontTx/>
              <a:buChar char="-"/>
            </a:pPr>
            <a:r>
              <a:rPr lang="ru-RU" dirty="0">
                <a:effectLst/>
                <a:latin typeface="Calibri" panose="020F0502020204030204" pitchFamily="34" charset="0"/>
                <a:ea typeface="Calibri" panose="020F0502020204030204" pitchFamily="34" charset="0"/>
                <a:cs typeface="Calibri" panose="020F0502020204030204" pitchFamily="34" charset="0"/>
              </a:rPr>
              <a:t> путем интернета и специјализованих портала, као и </a:t>
            </a:r>
          </a:p>
          <a:p>
            <a:pPr marL="285750" indent="-285750">
              <a:lnSpc>
                <a:spcPct val="107000"/>
              </a:lnSpc>
              <a:spcAft>
                <a:spcPts val="800"/>
              </a:spcAft>
              <a:buFontTx/>
              <a:buChar char="-"/>
            </a:pPr>
            <a:r>
              <a:rPr lang="ru-RU" dirty="0">
                <a:effectLst/>
                <a:latin typeface="Calibri" panose="020F0502020204030204" pitchFamily="34" charset="0"/>
                <a:ea typeface="Calibri" panose="020F0502020204030204" pitchFamily="34" charset="0"/>
                <a:cs typeface="Calibri" panose="020F0502020204030204" pitchFamily="34" charset="0"/>
              </a:rPr>
              <a:t>директно обавештавање потенцијалних купаца о продаји</a:t>
            </a:r>
            <a:r>
              <a:rPr lang="en-US" dirty="0">
                <a:effectLst/>
                <a:latin typeface="Calibri" panose="020F0502020204030204" pitchFamily="34" charset="0"/>
                <a:ea typeface="Calibri" panose="020F0502020204030204" pitchFamily="34" charset="0"/>
                <a:cs typeface="Calibri" panose="020F0502020204030204" pitchFamily="34"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2">
            <a:extLst>
              <a:ext uri="{FF2B5EF4-FFF2-40B4-BE49-F238E27FC236}">
                <a16:creationId xmlns:a16="http://schemas.microsoft.com/office/drawing/2014/main" id="{FB9DEE2E-6322-9F08-15C9-8A075553BFB4}"/>
              </a:ext>
            </a:extLst>
          </p:cNvPr>
          <p:cNvSpPr>
            <a:spLocks noGrp="1"/>
          </p:cNvSpPr>
          <p:nvPr>
            <p:ph type="body" sz="quarter" idx="13"/>
          </p:nvPr>
        </p:nvSpPr>
        <p:spPr>
          <a:xfrm>
            <a:off x="838200" y="570368"/>
            <a:ext cx="10515599" cy="535531"/>
          </a:xfrm>
        </p:spPr>
        <p:txBody>
          <a:bodyPr/>
          <a:lstStyle/>
          <a:p>
            <a:r>
              <a:rPr lang="sr-Cyrl-RS" sz="3200" dirty="0">
                <a:latin typeface="+mn-lt"/>
              </a:rPr>
              <a:t>ЈАВНО НАДМЕТАЊЕ</a:t>
            </a:r>
            <a:endParaRPr lang="sr-Latn-RS" sz="3200" dirty="0">
              <a:latin typeface="+mn-lt"/>
            </a:endParaRPr>
          </a:p>
        </p:txBody>
      </p:sp>
    </p:spTree>
    <p:extLst>
      <p:ext uri="{BB962C8B-B14F-4D97-AF65-F5344CB8AC3E}">
        <p14:creationId xmlns:p14="http://schemas.microsoft.com/office/powerpoint/2010/main" val="1126130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47CB8-1816-A443-B1FE-43D5ED6E05E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2421D8D-4697-9712-D46B-D7E597646EF5}"/>
              </a:ext>
            </a:extLst>
          </p:cNvPr>
          <p:cNvSpPr>
            <a:spLocks noGrp="1"/>
          </p:cNvSpPr>
          <p:nvPr>
            <p:ph type="body" sz="quarter" idx="13"/>
          </p:nvPr>
        </p:nvSpPr>
        <p:spPr>
          <a:xfrm>
            <a:off x="838200" y="570368"/>
            <a:ext cx="10515599" cy="535531"/>
          </a:xfrm>
        </p:spPr>
        <p:txBody>
          <a:bodyPr/>
          <a:lstStyle/>
          <a:p>
            <a:r>
              <a:rPr lang="sr-Cyrl-RS" sz="3200" dirty="0">
                <a:latin typeface="+mn-lt"/>
              </a:rPr>
              <a:t>ЈАВНО НАДМЕТАЊЕ</a:t>
            </a:r>
            <a:endParaRPr lang="sr-Latn-RS" sz="3200" dirty="0">
              <a:latin typeface="+mn-lt"/>
            </a:endParaRPr>
          </a:p>
        </p:txBody>
      </p:sp>
      <p:sp>
        <p:nvSpPr>
          <p:cNvPr id="13" name="TextBox 12">
            <a:extLst>
              <a:ext uri="{FF2B5EF4-FFF2-40B4-BE49-F238E27FC236}">
                <a16:creationId xmlns:a16="http://schemas.microsoft.com/office/drawing/2014/main" id="{A1D16465-18FD-D024-B530-D6B3B1AB1EAE}"/>
              </a:ext>
            </a:extLst>
          </p:cNvPr>
          <p:cNvSpPr txBox="1"/>
          <p:nvPr/>
        </p:nvSpPr>
        <p:spPr>
          <a:xfrm>
            <a:off x="838199" y="1920823"/>
            <a:ext cx="10515599" cy="2963055"/>
          </a:xfrm>
          <a:prstGeom prst="rect">
            <a:avLst/>
          </a:prstGeom>
          <a:noFill/>
          <a:ln w="3175">
            <a:solidFill>
              <a:schemeClr val="tx1"/>
            </a:solidFill>
          </a:ln>
        </p:spPr>
        <p:txBody>
          <a:bodyPr wrap="square" rtlCol="0">
            <a:spAutoFit/>
          </a:bodyPr>
          <a:lstStyle/>
          <a:p>
            <a:pPr>
              <a:lnSpc>
                <a:spcPct val="107000"/>
              </a:lnSpc>
              <a:spcAft>
                <a:spcPts val="800"/>
              </a:spcAft>
            </a:pPr>
            <a:r>
              <a:rPr lang="sr-Cyrl-RS" sz="1800" u="sng" dirty="0">
                <a:effectLst/>
                <a:latin typeface="Calibri" panose="020F0502020204030204" pitchFamily="34" charset="0"/>
                <a:ea typeface="Calibri" panose="020F0502020204030204" pitchFamily="34" charset="0"/>
                <a:cs typeface="Calibri" panose="020F0502020204030204" pitchFamily="34" charset="0"/>
              </a:rPr>
              <a:t>Да ли је оглашавање у домаћим дневним листовима довољно?</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r-Cyrl-RS"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i="1" dirty="0">
                <a:latin typeface="Calibri" panose="020F0502020204030204" pitchFamily="34" charset="0"/>
                <a:ea typeface="Calibri" panose="020F0502020204030204" pitchFamily="34" charset="0"/>
                <a:cs typeface="Times New Roman" panose="02020603050405020304" pitchFamily="18" charset="0"/>
              </a:rPr>
              <a:t>Друштво </a:t>
            </a:r>
            <a:r>
              <a:rPr lang="sr-Cyrl-RS" i="1" dirty="0">
                <a:latin typeface="Calibri" panose="020F0502020204030204" pitchFamily="34" charset="0"/>
                <a:ea typeface="Calibri" panose="020F0502020204030204" pitchFamily="34" charset="0"/>
                <a:cs typeface="Calibri" panose="020F0502020204030204" pitchFamily="34" charset="0"/>
              </a:rPr>
              <a:t>ХХХХХ</a:t>
            </a:r>
            <a:r>
              <a:rPr lang="sr-Latn-RS" sz="1800" i="1" dirty="0">
                <a:effectLst/>
                <a:latin typeface="Calibri" panose="020F0502020204030204" pitchFamily="34" charset="0"/>
                <a:ea typeface="Calibri" panose="020F0502020204030204" pitchFamily="34" charset="0"/>
                <a:cs typeface="Times New Roman" panose="02020603050405020304" pitchFamily="18" charset="0"/>
              </a:rPr>
              <a:t> жалио се и на то што се продаја </a:t>
            </a:r>
            <a:r>
              <a:rPr lang="sr-Cyrl-RS" i="1" dirty="0">
                <a:latin typeface="Calibri" panose="020F0502020204030204" pitchFamily="34" charset="0"/>
                <a:ea typeface="Calibri" panose="020F0502020204030204" pitchFamily="34" charset="0"/>
                <a:cs typeface="Times New Roman" panose="02020603050405020304" pitchFamily="18" charset="0"/>
              </a:rPr>
              <a:t>стечајног дужника</a:t>
            </a:r>
            <a:r>
              <a:rPr lang="sr-Latn-RS" sz="1800" i="1" dirty="0">
                <a:effectLst/>
                <a:latin typeface="Calibri" panose="020F0502020204030204" pitchFamily="34" charset="0"/>
                <a:ea typeface="Calibri" panose="020F0502020204030204" pitchFamily="34" charset="0"/>
                <a:cs typeface="Times New Roman" panose="02020603050405020304" pitchFamily="18" charset="0"/>
              </a:rPr>
              <a:t> од међународног значаја оглашава само у домаћим дневним листовима. Реч је о Политици и Данасу.</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Latn-RS" sz="1800" i="1" dirty="0">
                <a:effectLst/>
                <a:latin typeface="Calibri" panose="020F0502020204030204" pitchFamily="34" charset="0"/>
                <a:ea typeface="Calibri" panose="020F0502020204030204" pitchFamily="34" charset="0"/>
                <a:cs typeface="Times New Roman" panose="02020603050405020304" pitchFamily="18" charset="0"/>
              </a:rPr>
              <a:t>Други поверилац, </a:t>
            </a:r>
            <a:r>
              <a:rPr lang="sr-Cyrl-RS" i="1" dirty="0">
                <a:latin typeface="Calibri" panose="020F0502020204030204" pitchFamily="34" charset="0"/>
                <a:ea typeface="Calibri" panose="020F0502020204030204" pitchFamily="34" charset="0"/>
                <a:cs typeface="Calibri" panose="020F0502020204030204" pitchFamily="34" charset="0"/>
              </a:rPr>
              <a:t>ХХХХХ</a:t>
            </a:r>
            <a:r>
              <a:rPr lang="sr-Latn-RS" sz="1800" i="1" dirty="0">
                <a:effectLst/>
                <a:latin typeface="Calibri" panose="020F0502020204030204" pitchFamily="34" charset="0"/>
                <a:ea typeface="Calibri" panose="020F0502020204030204" pitchFamily="34" charset="0"/>
                <a:cs typeface="Times New Roman" panose="02020603050405020304" pitchFamily="18" charset="0"/>
              </a:rPr>
              <a:t> напомиње да није ни обавештена о продаји, а има примедбу и на прекратак рок од објављивања огласа до организовања продаје.</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r-Cyrl-RS"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i="1" dirty="0">
                <a:effectLst/>
                <a:latin typeface="Calibri" panose="020F0502020204030204" pitchFamily="34" charset="0"/>
                <a:ea typeface="Calibri" panose="020F0502020204030204" pitchFamily="34" charset="0"/>
                <a:cs typeface="Times New Roman" panose="02020603050405020304" pitchFamily="18" charset="0"/>
              </a:rPr>
              <a:t>Извор: медији</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33F78C4-A87C-AA02-CC2C-3B033E2DC91D}"/>
              </a:ext>
            </a:extLst>
          </p:cNvPr>
          <p:cNvSpPr txBox="1"/>
          <p:nvPr/>
        </p:nvSpPr>
        <p:spPr>
          <a:xfrm>
            <a:off x="838201" y="1257762"/>
            <a:ext cx="10515598"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a typeface="Calibri" panose="020F0502020204030204" pitchFamily="34" charset="0"/>
                <a:cs typeface="Times New Roman" panose="02020603050405020304" pitchFamily="18" charset="0"/>
              </a:rPr>
              <a:t>Пример - оглашавање</a:t>
            </a:r>
            <a:endParaRPr lang="sr-Cyrl-RS" sz="2400" b="1" kern="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6653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A9CD1-667F-02F6-B131-1FD12815A0A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966D5F2-A661-13CF-288F-916B36CCE455}"/>
              </a:ext>
            </a:extLst>
          </p:cNvPr>
          <p:cNvSpPr>
            <a:spLocks noGrp="1"/>
          </p:cNvSpPr>
          <p:nvPr>
            <p:ph type="body" sz="quarter" idx="13"/>
          </p:nvPr>
        </p:nvSpPr>
        <p:spPr>
          <a:xfrm>
            <a:off x="838200" y="570368"/>
            <a:ext cx="10515599" cy="535531"/>
          </a:xfrm>
        </p:spPr>
        <p:txBody>
          <a:bodyPr/>
          <a:lstStyle/>
          <a:p>
            <a:r>
              <a:rPr lang="sr-Cyrl-RS" sz="3200" dirty="0">
                <a:latin typeface="+mn-lt"/>
              </a:rPr>
              <a:t>ЈАВНО НАДМЕТАЊЕ</a:t>
            </a:r>
            <a:endParaRPr lang="sr-Latn-RS" sz="3200" dirty="0">
              <a:latin typeface="+mn-lt"/>
            </a:endParaRPr>
          </a:p>
        </p:txBody>
      </p:sp>
      <p:sp>
        <p:nvSpPr>
          <p:cNvPr id="13" name="TextBox 12">
            <a:extLst>
              <a:ext uri="{FF2B5EF4-FFF2-40B4-BE49-F238E27FC236}">
                <a16:creationId xmlns:a16="http://schemas.microsoft.com/office/drawing/2014/main" id="{A22343DB-DF37-E37E-353D-D0F2449D507C}"/>
              </a:ext>
            </a:extLst>
          </p:cNvPr>
          <p:cNvSpPr txBox="1"/>
          <p:nvPr/>
        </p:nvSpPr>
        <p:spPr>
          <a:xfrm>
            <a:off x="838199" y="1920823"/>
            <a:ext cx="10515599" cy="3145413"/>
          </a:xfrm>
          <a:prstGeom prst="rect">
            <a:avLst/>
          </a:prstGeom>
          <a:noFill/>
          <a:ln w="3175">
            <a:solidFill>
              <a:schemeClr val="tx1"/>
            </a:solidFill>
          </a:ln>
        </p:spPr>
        <p:txBody>
          <a:bodyPr wrap="square" rtlCol="0">
            <a:spAutoFit/>
          </a:bodyPr>
          <a:lstStyle/>
          <a:p>
            <a:pPr algn="just">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У складу са Националним стандардом број 5 о начину и поступку уновчавања имовине стечајног дужника, заинтересовани купци дужни су да положе износ депозита најкасније на дан одржавања продаје, уплатом у новцу или полагањем банкарске гаранције. </a:t>
            </a:r>
          </a:p>
          <a:p>
            <a:pPr algn="just">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Ово може представљати проблем стечајном управнику који мора у огласу јасно да назначи до ког дана и часа се може уплатити депозит, те да има електронску контролу уплате и тиме избегне непотребне компликације. Ситуација се може додатно закомпликовати ако потенцијални купац прилаже банкарску гаранцију, те у том смислу </a:t>
            </a:r>
            <a:r>
              <a:rPr lang="sr-Cyrl-RS" sz="1800" u="sng" dirty="0">
                <a:effectLst/>
                <a:latin typeface="Calibri" panose="020F0502020204030204" pitchFamily="34" charset="0"/>
                <a:ea typeface="Calibri" panose="020F0502020204030204" pitchFamily="34" charset="0"/>
                <a:cs typeface="Calibri" panose="020F0502020204030204" pitchFamily="34" charset="0"/>
              </a:rPr>
              <a:t>потребно је предвидети доставу „</a:t>
            </a:r>
            <a:r>
              <a:rPr lang="sr-Cyrl-RS" u="sng" dirty="0">
                <a:latin typeface="Calibri" panose="020F0502020204030204" pitchFamily="34" charset="0"/>
                <a:ea typeface="Calibri" panose="020F0502020204030204" pitchFamily="34" charset="0"/>
                <a:cs typeface="Calibri" panose="020F0502020204030204" pitchFamily="34" charset="0"/>
              </a:rPr>
              <a:t>предфиналне“</a:t>
            </a:r>
            <a:r>
              <a:rPr lang="sr-Cyrl-RS" sz="1800" u="sng" dirty="0">
                <a:effectLst/>
                <a:latin typeface="Calibri" panose="020F0502020204030204" pitchFamily="34" charset="0"/>
                <a:ea typeface="Calibri" panose="020F0502020204030204" pitchFamily="34" charset="0"/>
                <a:cs typeface="Calibri" panose="020F0502020204030204" pitchFamily="34" charset="0"/>
              </a:rPr>
              <a:t> банкарске гаранције након попуњавања службеника банке на одобрење стечајном управнику пре саме доставе исте како се не би дошло у ситуацију да потенцијални купци буду одбијени, односно да им се не дозволи учешће на надметању</a:t>
            </a:r>
            <a:r>
              <a:rPr lang="sr-Cyrl-RS" sz="1800" dirty="0">
                <a:effectLst/>
                <a:latin typeface="Calibri" panose="020F0502020204030204" pitchFamily="34" charset="0"/>
                <a:ea typeface="Calibri" panose="020F0502020204030204" pitchFamily="34" charset="0"/>
                <a:cs typeface="Calibri" panose="020F0502020204030204" pitchFamily="34" charset="0"/>
              </a:rPr>
              <a:t>.</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555F0F7-3444-EA61-6780-2DBF4E77395B}"/>
              </a:ext>
            </a:extLst>
          </p:cNvPr>
          <p:cNvSpPr txBox="1"/>
          <p:nvPr/>
        </p:nvSpPr>
        <p:spPr>
          <a:xfrm>
            <a:off x="838201" y="1257762"/>
            <a:ext cx="10515598"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a typeface="Calibri" panose="020F0502020204030204" pitchFamily="34" charset="0"/>
                <a:cs typeface="Times New Roman" panose="02020603050405020304" pitchFamily="18" charset="0"/>
              </a:rPr>
              <a:t>Оглашавање – потенцијални проблеми</a:t>
            </a:r>
            <a:endParaRPr lang="sr-Cyrl-RS" sz="2400" b="1" kern="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7411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813499-B7AA-3EE0-4191-897A944290DE}"/>
              </a:ext>
            </a:extLst>
          </p:cNvPr>
          <p:cNvSpPr txBox="1"/>
          <p:nvPr/>
        </p:nvSpPr>
        <p:spPr>
          <a:xfrm>
            <a:off x="838197" y="1225075"/>
            <a:ext cx="10515598"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a typeface="Calibri" panose="020F0502020204030204" pitchFamily="34" charset="0"/>
                <a:cs typeface="Times New Roman" panose="02020603050405020304" pitchFamily="18" charset="0"/>
              </a:rPr>
              <a:t>Радње стечајног управника приликом спровођења пр</a:t>
            </a:r>
            <a:r>
              <a:rPr lang="ru-RU" sz="2400" b="1" kern="0" dirty="0">
                <a:effectLst/>
                <a:ea typeface="Calibri" panose="020F0502020204030204" pitchFamily="34" charset="0"/>
                <a:cs typeface="Times New Roman" panose="02020603050405020304" pitchFamily="18" charset="0"/>
              </a:rPr>
              <a:t>одаје</a:t>
            </a:r>
            <a:r>
              <a:rPr lang="sr-Cyrl-RS" sz="2400" b="1" kern="0" dirty="0">
                <a:effectLst/>
                <a:ea typeface="Calibri" panose="020F0502020204030204" pitchFamily="34" charset="0"/>
                <a:cs typeface="Times New Roman" panose="02020603050405020304" pitchFamily="18" charset="0"/>
              </a:rPr>
              <a:t> </a:t>
            </a:r>
          </a:p>
        </p:txBody>
      </p:sp>
      <p:sp>
        <p:nvSpPr>
          <p:cNvPr id="21" name="TextBox 20">
            <a:extLst>
              <a:ext uri="{FF2B5EF4-FFF2-40B4-BE49-F238E27FC236}">
                <a16:creationId xmlns:a16="http://schemas.microsoft.com/office/drawing/2014/main" id="{AE3BB171-25DE-6212-3B42-DA27A464DF8C}"/>
              </a:ext>
            </a:extLst>
          </p:cNvPr>
          <p:cNvSpPr txBox="1"/>
          <p:nvPr/>
        </p:nvSpPr>
        <p:spPr>
          <a:xfrm>
            <a:off x="838197" y="1997839"/>
            <a:ext cx="10515602" cy="2769284"/>
          </a:xfrm>
          <a:prstGeom prst="rect">
            <a:avLst/>
          </a:prstGeom>
          <a:noFill/>
          <a:ln w="3175">
            <a:solidFill>
              <a:schemeClr val="tx1"/>
            </a:solidFill>
          </a:ln>
        </p:spPr>
        <p:txBody>
          <a:bodyPr wrap="square" rtlCol="0">
            <a:spAutoFit/>
          </a:bodyPr>
          <a:lstStyle/>
          <a:p>
            <a:pPr>
              <a:lnSpc>
                <a:spcPct val="107000"/>
              </a:lnSpc>
              <a:spcAft>
                <a:spcPts val="800"/>
              </a:spcAft>
            </a:pPr>
            <a:r>
              <a:rPr lang="sr-Cyrl-RS" sz="1800" b="1" dirty="0">
                <a:effectLst/>
                <a:latin typeface="Calibri" panose="020F0502020204030204" pitchFamily="34" charset="0"/>
                <a:ea typeface="Calibri" panose="020F0502020204030204" pitchFamily="34" charset="0"/>
                <a:cs typeface="Calibri" panose="020F0502020204030204" pitchFamily="34" charset="0"/>
              </a:rPr>
              <a:t>ЈАВНО НАДМЕТАЊЕ:</a:t>
            </a:r>
          </a:p>
          <a:p>
            <a:pPr>
              <a:lnSpc>
                <a:spcPct val="107000"/>
              </a:lnSpc>
              <a:spcAft>
                <a:spcPts val="800"/>
              </a:spcAft>
            </a:pPr>
            <a:r>
              <a:rPr lang="ru-RU" dirty="0">
                <a:effectLst/>
                <a:latin typeface="Calibri" panose="020F0502020204030204" pitchFamily="34" charset="0"/>
                <a:ea typeface="Calibri" panose="020F0502020204030204" pitchFamily="34" charset="0"/>
                <a:cs typeface="Calibri" panose="020F0502020204030204" pitchFamily="34" charset="0"/>
              </a:rPr>
              <a:t>1) оглашава продају јавним надметањем;</a:t>
            </a:r>
          </a:p>
          <a:p>
            <a:pPr>
              <a:lnSpc>
                <a:spcPct val="107000"/>
              </a:lnSpc>
              <a:spcAft>
                <a:spcPts val="800"/>
              </a:spcAft>
            </a:pPr>
            <a:r>
              <a:rPr lang="ru-RU" dirty="0">
                <a:effectLst/>
                <a:latin typeface="Calibri" panose="020F0502020204030204" pitchFamily="34" charset="0"/>
                <a:ea typeface="Calibri" panose="020F0502020204030204" pitchFamily="34" charset="0"/>
                <a:cs typeface="Calibri" panose="020F0502020204030204" pitchFamily="34" charset="0"/>
              </a:rPr>
              <a:t>2) региструје учеснике јавног надметања;</a:t>
            </a:r>
          </a:p>
          <a:p>
            <a:pPr>
              <a:lnSpc>
                <a:spcPct val="107000"/>
              </a:lnSpc>
              <a:spcAft>
                <a:spcPts val="800"/>
              </a:spcAft>
            </a:pPr>
            <a:r>
              <a:rPr lang="ru-RU" dirty="0">
                <a:effectLst/>
                <a:latin typeface="Calibri" panose="020F0502020204030204" pitchFamily="34" charset="0"/>
                <a:ea typeface="Calibri" panose="020F0502020204030204" pitchFamily="34" charset="0"/>
                <a:cs typeface="Calibri" panose="020F0502020204030204" pitchFamily="34" charset="0"/>
              </a:rPr>
              <a:t>3) спроводи јавно надметање;</a:t>
            </a:r>
          </a:p>
          <a:p>
            <a:pPr>
              <a:lnSpc>
                <a:spcPct val="107000"/>
              </a:lnSpc>
              <a:spcAft>
                <a:spcPts val="800"/>
              </a:spcAft>
            </a:pPr>
            <a:r>
              <a:rPr lang="ru-RU" dirty="0">
                <a:effectLst/>
                <a:latin typeface="Calibri" panose="020F0502020204030204" pitchFamily="34" charset="0"/>
                <a:ea typeface="Calibri" panose="020F0502020204030204" pitchFamily="34" charset="0"/>
                <a:cs typeface="Calibri" panose="020F0502020204030204" pitchFamily="34" charset="0"/>
              </a:rPr>
              <a:t>4) води записник;</a:t>
            </a:r>
          </a:p>
          <a:p>
            <a:pPr>
              <a:lnSpc>
                <a:spcPct val="107000"/>
              </a:lnSpc>
              <a:spcAft>
                <a:spcPts val="800"/>
              </a:spcAft>
            </a:pPr>
            <a:r>
              <a:rPr lang="ru-RU" dirty="0">
                <a:effectLst/>
                <a:latin typeface="Calibri" panose="020F0502020204030204" pitchFamily="34" charset="0"/>
                <a:ea typeface="Calibri" panose="020F0502020204030204" pitchFamily="34" charset="0"/>
                <a:cs typeface="Calibri" panose="020F0502020204030204" pitchFamily="34" charset="0"/>
              </a:rPr>
              <a:t>5) проглашава купца након завршеног поступка продаје;</a:t>
            </a:r>
          </a:p>
          <a:p>
            <a:pPr>
              <a:lnSpc>
                <a:spcPct val="107000"/>
              </a:lnSpc>
              <a:spcAft>
                <a:spcPts val="800"/>
              </a:spcAft>
            </a:pPr>
            <a:r>
              <a:rPr lang="ru-RU" dirty="0">
                <a:effectLst/>
                <a:latin typeface="Calibri" panose="020F0502020204030204" pitchFamily="34" charset="0"/>
                <a:ea typeface="Calibri" panose="020F0502020204030204" pitchFamily="34" charset="0"/>
                <a:cs typeface="Calibri" panose="020F0502020204030204" pitchFamily="34" charset="0"/>
              </a:rPr>
              <a:t>6) закључује купопродајни уговор са проглашеним купцем.</a:t>
            </a:r>
          </a:p>
        </p:txBody>
      </p:sp>
      <p:sp>
        <p:nvSpPr>
          <p:cNvPr id="6" name="Text Placeholder 2">
            <a:extLst>
              <a:ext uri="{FF2B5EF4-FFF2-40B4-BE49-F238E27FC236}">
                <a16:creationId xmlns:a16="http://schemas.microsoft.com/office/drawing/2014/main" id="{048C59CE-19E4-5890-BE09-FEBA2DBC3007}"/>
              </a:ext>
            </a:extLst>
          </p:cNvPr>
          <p:cNvSpPr>
            <a:spLocks noGrp="1"/>
          </p:cNvSpPr>
          <p:nvPr>
            <p:ph type="body" sz="quarter" idx="13"/>
          </p:nvPr>
        </p:nvSpPr>
        <p:spPr>
          <a:xfrm>
            <a:off x="838200" y="570368"/>
            <a:ext cx="10515599" cy="535531"/>
          </a:xfrm>
        </p:spPr>
        <p:txBody>
          <a:bodyPr/>
          <a:lstStyle/>
          <a:p>
            <a:r>
              <a:rPr lang="sr-Cyrl-RS" sz="3200" dirty="0">
                <a:latin typeface="+mn-lt"/>
              </a:rPr>
              <a:t>ЈАВНО НАДМЕТАЊЕ</a:t>
            </a:r>
            <a:endParaRPr lang="sr-Latn-RS" sz="3200" dirty="0">
              <a:latin typeface="+mn-lt"/>
            </a:endParaRPr>
          </a:p>
        </p:txBody>
      </p:sp>
    </p:spTree>
    <p:extLst>
      <p:ext uri="{BB962C8B-B14F-4D97-AF65-F5344CB8AC3E}">
        <p14:creationId xmlns:p14="http://schemas.microsoft.com/office/powerpoint/2010/main" val="4076157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EB7C3-1CCC-8876-1EF1-9A7050BCF5E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E0C34E1-4541-7D41-270C-CAFE07EAEBFB}"/>
              </a:ext>
            </a:extLst>
          </p:cNvPr>
          <p:cNvSpPr>
            <a:spLocks noGrp="1"/>
          </p:cNvSpPr>
          <p:nvPr>
            <p:ph type="body" sz="quarter" idx="13"/>
          </p:nvPr>
        </p:nvSpPr>
        <p:spPr>
          <a:xfrm>
            <a:off x="838200" y="570368"/>
            <a:ext cx="10515599" cy="535531"/>
          </a:xfrm>
        </p:spPr>
        <p:txBody>
          <a:bodyPr/>
          <a:lstStyle/>
          <a:p>
            <a:r>
              <a:rPr lang="sr-Cyrl-RS" sz="3200" dirty="0">
                <a:latin typeface="+mn-lt"/>
              </a:rPr>
              <a:t>ЈАВНО НАДМЕТАЊЕ</a:t>
            </a:r>
            <a:endParaRPr lang="sr-Latn-RS" sz="3200" dirty="0">
              <a:latin typeface="+mn-lt"/>
            </a:endParaRPr>
          </a:p>
        </p:txBody>
      </p:sp>
      <p:sp>
        <p:nvSpPr>
          <p:cNvPr id="2" name="TextBox 1">
            <a:extLst>
              <a:ext uri="{FF2B5EF4-FFF2-40B4-BE49-F238E27FC236}">
                <a16:creationId xmlns:a16="http://schemas.microsoft.com/office/drawing/2014/main" id="{3F09C1B4-346A-3BA7-DA13-26A9E3146403}"/>
              </a:ext>
            </a:extLst>
          </p:cNvPr>
          <p:cNvSpPr txBox="1"/>
          <p:nvPr/>
        </p:nvSpPr>
        <p:spPr>
          <a:xfrm>
            <a:off x="838201" y="1305341"/>
            <a:ext cx="10515598"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ffectLst/>
                <a:ea typeface="Calibri" panose="020F0502020204030204" pitchFamily="34" charset="0"/>
                <a:cs typeface="Times New Roman" panose="02020603050405020304" pitchFamily="18" charset="0"/>
              </a:rPr>
              <a:t>Радње стечајног управника и одлуке које доноси </a:t>
            </a:r>
          </a:p>
        </p:txBody>
      </p:sp>
      <p:sp>
        <p:nvSpPr>
          <p:cNvPr id="13" name="TextBox 12">
            <a:extLst>
              <a:ext uri="{FF2B5EF4-FFF2-40B4-BE49-F238E27FC236}">
                <a16:creationId xmlns:a16="http://schemas.microsoft.com/office/drawing/2014/main" id="{2CDAFCE9-305B-2BE7-F545-7624D438960A}"/>
              </a:ext>
            </a:extLst>
          </p:cNvPr>
          <p:cNvSpPr txBox="1"/>
          <p:nvPr/>
        </p:nvSpPr>
        <p:spPr>
          <a:xfrm>
            <a:off x="838200" y="2203290"/>
            <a:ext cx="10569102" cy="3544368"/>
          </a:xfrm>
          <a:prstGeom prst="rect">
            <a:avLst/>
          </a:prstGeom>
          <a:noFill/>
          <a:ln w="3175">
            <a:solidFill>
              <a:schemeClr val="tx1"/>
            </a:solidFill>
          </a:ln>
        </p:spPr>
        <p:txBody>
          <a:bodyPr wrap="square" rtlCol="0">
            <a:spAutoFit/>
          </a:bodyPr>
          <a:lstStyle/>
          <a:p>
            <a:pPr algn="just">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a:t>
            </a:r>
            <a:r>
              <a:rPr lang="sr-Cyrl-RS" sz="1800" b="1" dirty="0">
                <a:effectLst/>
                <a:latin typeface="Calibri" panose="020F0502020204030204" pitchFamily="34" charset="0"/>
                <a:ea typeface="Calibri" panose="020F0502020204030204" pitchFamily="34" charset="0"/>
                <a:cs typeface="Calibri" panose="020F0502020204030204" pitchFamily="34" charset="0"/>
              </a:rPr>
              <a:t>Организовање продаје:</a:t>
            </a:r>
            <a:r>
              <a:rPr lang="sr-Cyrl-RS" sz="1800" dirty="0">
                <a:effectLst/>
                <a:latin typeface="Calibri" panose="020F0502020204030204" pitchFamily="34" charset="0"/>
                <a:ea typeface="Calibri" panose="020F0502020204030204" pitchFamily="34" charset="0"/>
                <a:cs typeface="Calibri" panose="020F0502020204030204" pitchFamily="34" charset="0"/>
              </a:rPr>
              <a:t> Стечајни управник спроводи продају углавном у својој канцеларији. Уколико не постоје технички услови да се продаја одржи у канцеларији, стечајни управник треба да размотри да јавно надметање спроведе у салама суда или на другим местима. Такође, често је и пожељно да ангажује аукционара – професионалног продавца како би минимизирао могуће ситуације које би на негативан начин утицале на спровођење и ток продаје (пример: слике, уметнине,...). </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Latn-RS" sz="1800" dirty="0">
                <a:effectLst/>
                <a:latin typeface="Calibri" panose="020F0502020204030204" pitchFamily="34" charset="0"/>
                <a:ea typeface="Calibri" panose="020F0502020204030204" pitchFamily="34" charset="0"/>
                <a:cs typeface="Calibri" panose="020F0502020204030204" pitchFamily="34" charset="0"/>
              </a:rPr>
              <a:t> </a:t>
            </a:r>
            <a:r>
              <a:rPr lang="sr-Cyrl-RS" sz="1800" dirty="0">
                <a:effectLst/>
                <a:latin typeface="Calibri" panose="020F0502020204030204" pitchFamily="34" charset="0"/>
                <a:ea typeface="Calibri" panose="020F0502020204030204" pitchFamily="34" charset="0"/>
                <a:cs typeface="Calibri" panose="020F0502020204030204" pitchFamily="34" charset="0"/>
              </a:rPr>
              <a:t>-</a:t>
            </a:r>
            <a:r>
              <a:rPr lang="sr-Cyrl-RS" sz="1800" b="1" dirty="0">
                <a:effectLst/>
                <a:latin typeface="Calibri" panose="020F0502020204030204" pitchFamily="34" charset="0"/>
                <a:ea typeface="Calibri" panose="020F0502020204030204" pitchFamily="34" charset="0"/>
                <a:cs typeface="Calibri" panose="020F0502020204030204" pitchFamily="34" charset="0"/>
              </a:rPr>
              <a:t>Висина корака на лицитацији</a:t>
            </a:r>
            <a:r>
              <a:rPr lang="sr-Cyrl-RS" sz="1800" dirty="0">
                <a:effectLst/>
                <a:latin typeface="Calibri" panose="020F0502020204030204" pitchFamily="34" charset="0"/>
                <a:ea typeface="Calibri" panose="020F0502020204030204" pitchFamily="34" charset="0"/>
                <a:cs typeface="Calibri" panose="020F0502020204030204" pitchFamily="34" charset="0"/>
              </a:rPr>
              <a:t>: Правилником о утврђивању националних стандарда за управљање стечајном масом, односно националним стандардом број 5, тзв. лицитациони корак може бити у распону до 5% процењене вредности.</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rPr>
              <a:t>-</a:t>
            </a:r>
            <a:r>
              <a:rPr lang="sr-Cyrl-RS" sz="1800" b="1" dirty="0">
                <a:effectLst/>
                <a:latin typeface="Calibri" panose="020F0502020204030204" pitchFamily="34" charset="0"/>
                <a:ea typeface="Calibri" panose="020F0502020204030204" pitchFamily="34" charset="0"/>
              </a:rPr>
              <a:t>Процедура регистровања и вођења јавног надметања:</a:t>
            </a:r>
            <a:r>
              <a:rPr lang="sr-Cyrl-RS" sz="1800" dirty="0">
                <a:effectLst/>
                <a:latin typeface="Calibri" panose="020F0502020204030204" pitchFamily="34" charset="0"/>
                <a:ea typeface="Calibri" panose="020F0502020204030204" pitchFamily="34" charset="0"/>
              </a:rPr>
              <a:t> И код процедуре у вођењу јавног надметања постоје разлике. Поједини стечајни управници код првог позива за прихватањем почетне цене уписују све присутне понуђаче, док други уписују само првог и другог понуђача. </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0314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28748-62F7-0E5A-F72F-2A5760B8A50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8B67D91-7B94-0C50-3B9C-F0920336EF98}"/>
              </a:ext>
            </a:extLst>
          </p:cNvPr>
          <p:cNvSpPr>
            <a:spLocks noGrp="1"/>
          </p:cNvSpPr>
          <p:nvPr>
            <p:ph type="body" sz="quarter" idx="13"/>
          </p:nvPr>
        </p:nvSpPr>
        <p:spPr>
          <a:xfrm>
            <a:off x="838200" y="570368"/>
            <a:ext cx="10515599" cy="535531"/>
          </a:xfrm>
        </p:spPr>
        <p:txBody>
          <a:bodyPr/>
          <a:lstStyle/>
          <a:p>
            <a:r>
              <a:rPr lang="sr-Cyrl-RS" sz="3200" dirty="0">
                <a:latin typeface="+mn-lt"/>
              </a:rPr>
              <a:t>ЈАВНО НАДМЕТАЊЕ</a:t>
            </a:r>
            <a:endParaRPr lang="sr-Latn-RS" sz="3200" dirty="0">
              <a:latin typeface="+mn-lt"/>
            </a:endParaRPr>
          </a:p>
        </p:txBody>
      </p:sp>
      <p:sp>
        <p:nvSpPr>
          <p:cNvPr id="2" name="TextBox 1">
            <a:extLst>
              <a:ext uri="{FF2B5EF4-FFF2-40B4-BE49-F238E27FC236}">
                <a16:creationId xmlns:a16="http://schemas.microsoft.com/office/drawing/2014/main" id="{EED3E7BA-0DFB-21BE-C5FD-C0F65A3301A6}"/>
              </a:ext>
            </a:extLst>
          </p:cNvPr>
          <p:cNvSpPr txBox="1"/>
          <p:nvPr/>
        </p:nvSpPr>
        <p:spPr>
          <a:xfrm>
            <a:off x="838201" y="1305341"/>
            <a:ext cx="10515598"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ffectLst/>
                <a:ea typeface="Calibri" panose="020F0502020204030204" pitchFamily="34" charset="0"/>
                <a:cs typeface="Times New Roman" panose="02020603050405020304" pitchFamily="18" charset="0"/>
              </a:rPr>
              <a:t>Пример </a:t>
            </a:r>
          </a:p>
        </p:txBody>
      </p:sp>
      <p:sp>
        <p:nvSpPr>
          <p:cNvPr id="13" name="TextBox 12">
            <a:extLst>
              <a:ext uri="{FF2B5EF4-FFF2-40B4-BE49-F238E27FC236}">
                <a16:creationId xmlns:a16="http://schemas.microsoft.com/office/drawing/2014/main" id="{8A5E28F2-7A89-4BEA-0BF8-4E92B2C57B3D}"/>
              </a:ext>
            </a:extLst>
          </p:cNvPr>
          <p:cNvSpPr txBox="1"/>
          <p:nvPr/>
        </p:nvSpPr>
        <p:spPr>
          <a:xfrm>
            <a:off x="838200" y="2203290"/>
            <a:ext cx="10569102" cy="3749553"/>
          </a:xfrm>
          <a:prstGeom prst="rect">
            <a:avLst/>
          </a:prstGeom>
          <a:noFill/>
          <a:ln w="3175">
            <a:solidFill>
              <a:schemeClr val="tx1"/>
            </a:solidFill>
          </a:ln>
        </p:spPr>
        <p:txBody>
          <a:bodyPr wrap="square" rtlCol="0">
            <a:spAutoFit/>
          </a:bodyPr>
          <a:lstStyle/>
          <a:p>
            <a:pPr>
              <a:lnSpc>
                <a:spcPct val="107000"/>
              </a:lnSpc>
              <a:spcAft>
                <a:spcPts val="800"/>
              </a:spcAft>
            </a:pPr>
            <a:r>
              <a:rPr lang="sr-Cyrl-RS" u="sng" dirty="0">
                <a:latin typeface="Calibri" panose="020F0502020204030204" pitchFamily="34" charset="0"/>
                <a:ea typeface="Calibri" panose="020F0502020204030204" pitchFamily="34" charset="0"/>
                <a:cs typeface="Calibri" panose="020F0502020204030204" pitchFamily="34" charset="0"/>
              </a:rPr>
              <a:t>П</a:t>
            </a:r>
            <a:r>
              <a:rPr lang="sr-Cyrl-RS" sz="1800" u="sng" dirty="0">
                <a:effectLst/>
                <a:latin typeface="Calibri" panose="020F0502020204030204" pitchFamily="34" charset="0"/>
                <a:ea typeface="Calibri" panose="020F0502020204030204" pitchFamily="34" charset="0"/>
                <a:cs typeface="Calibri" panose="020F0502020204030204" pitchFamily="34" charset="0"/>
              </a:rPr>
              <a:t>онуђач сам себи подиже цену на јавном надметању</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r-Cyrl-RS"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Пример:</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i="1" dirty="0">
                <a:effectLst/>
                <a:latin typeface="Calibri" panose="020F0502020204030204" pitchFamily="34" charset="0"/>
                <a:ea typeface="Calibri" panose="020F0502020204030204" pitchFamily="34" charset="0"/>
                <a:cs typeface="Calibri" panose="020F0502020204030204" pitchFamily="34" charset="0"/>
              </a:rPr>
              <a:t>Продаје се земљиште стечајног дужника Х. На јавном надметању, након позива стечајног управника, сви прихватају почетну цену. Креће се са надметањем тако што први понуђач прихвати наредну цену, док други понуђач одмах следећу. У наредним корацима, појављује се само један понуђач (први понуђач), који себи подиже цену у више корака до износа који је три пута већи од највише цене коју је прихватио други понуђач, а који је притом престао да лицитира.</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i="1" dirty="0">
                <a:effectLst/>
                <a:latin typeface="Calibri" panose="020F0502020204030204" pitchFamily="34" charset="0"/>
                <a:ea typeface="Calibri" panose="020F0502020204030204" pitchFamily="34" charset="0"/>
                <a:cs typeface="Calibri" panose="020F0502020204030204" pitchFamily="34" charset="0"/>
              </a:rPr>
              <a:t>Након завршетка надметања, комисија која је спроводила јавно надметање се консултовала и одлучила да је надметање у складу са Законом о стечају и подзаконским актима. Записник су сви потписали.</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4282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FD8C7-0AAD-9215-0DAB-51BA379B4FE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7521F42-AAB0-9CC8-E27A-844A12CD1B62}"/>
              </a:ext>
            </a:extLst>
          </p:cNvPr>
          <p:cNvSpPr>
            <a:spLocks noGrp="1"/>
          </p:cNvSpPr>
          <p:nvPr>
            <p:ph type="body" sz="quarter" idx="13"/>
          </p:nvPr>
        </p:nvSpPr>
        <p:spPr>
          <a:xfrm>
            <a:off x="838200" y="570368"/>
            <a:ext cx="10515599" cy="535531"/>
          </a:xfrm>
        </p:spPr>
        <p:txBody>
          <a:bodyPr/>
          <a:lstStyle/>
          <a:p>
            <a:r>
              <a:rPr lang="sr-Cyrl-RS" sz="3200" dirty="0">
                <a:latin typeface="+mn-lt"/>
              </a:rPr>
              <a:t>ЈАВНО НАДМЕТАЊЕ</a:t>
            </a:r>
            <a:endParaRPr lang="sr-Latn-RS" sz="3200" dirty="0">
              <a:latin typeface="+mn-lt"/>
            </a:endParaRPr>
          </a:p>
        </p:txBody>
      </p:sp>
      <p:sp>
        <p:nvSpPr>
          <p:cNvPr id="2" name="TextBox 1">
            <a:extLst>
              <a:ext uri="{FF2B5EF4-FFF2-40B4-BE49-F238E27FC236}">
                <a16:creationId xmlns:a16="http://schemas.microsoft.com/office/drawing/2014/main" id="{FD7A9AE1-2F68-5817-3C40-D8F537388CFF}"/>
              </a:ext>
            </a:extLst>
          </p:cNvPr>
          <p:cNvSpPr txBox="1"/>
          <p:nvPr/>
        </p:nvSpPr>
        <p:spPr>
          <a:xfrm>
            <a:off x="838201" y="1305341"/>
            <a:ext cx="10515598"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ffectLst/>
                <a:ea typeface="Calibri" panose="020F0502020204030204" pitchFamily="34" charset="0"/>
                <a:cs typeface="Times New Roman" panose="02020603050405020304" pitchFamily="18" charset="0"/>
              </a:rPr>
              <a:t>Могући проблеми након продаје </a:t>
            </a:r>
          </a:p>
        </p:txBody>
      </p:sp>
      <p:sp>
        <p:nvSpPr>
          <p:cNvPr id="13" name="TextBox 12">
            <a:extLst>
              <a:ext uri="{FF2B5EF4-FFF2-40B4-BE49-F238E27FC236}">
                <a16:creationId xmlns:a16="http://schemas.microsoft.com/office/drawing/2014/main" id="{B46DFAD3-5865-9C82-23D2-7E7C3B3DFD6C}"/>
              </a:ext>
            </a:extLst>
          </p:cNvPr>
          <p:cNvSpPr txBox="1"/>
          <p:nvPr/>
        </p:nvSpPr>
        <p:spPr>
          <a:xfrm>
            <a:off x="838201" y="1899123"/>
            <a:ext cx="10569102" cy="4388509"/>
          </a:xfrm>
          <a:prstGeom prst="rect">
            <a:avLst/>
          </a:prstGeom>
          <a:noFill/>
          <a:ln w="3175">
            <a:solidFill>
              <a:schemeClr val="tx1"/>
            </a:solidFill>
          </a:ln>
        </p:spPr>
        <p:txBody>
          <a:bodyPr wrap="square" rtlCol="0">
            <a:spAutoFit/>
          </a:bodyPr>
          <a:lstStyle/>
          <a:p>
            <a:pPr algn="just">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Код продаје стечајног дужника јавним надметањем, у случају продаје стечајног дужника као правног лица, целокупне имовине стечајног дужника или имовинске целине, стечајни управник поступа у складу са чланом 136 в Закона. Уколико одбор поверилаца, разлучни односно заложни поверилац у року од 15 дана од дана пријема захтева, стечајном управнику не доставе одобрење у складу са чланом 136 в Закона, стечајни управник ће прогласити јавно надметање неуспешним. Дакле, уколико је постигнута цена нижа од 50% процењене вредности предмета продаје, не може се донети одлука о продаји, односно прогласити најбољи понуђач купцем док се Одбор поверилаца, разлучни односно заложни поверилац не изјасни у складу са чланом 136в Закона о стечају. </a:t>
            </a:r>
          </a:p>
          <a:p>
            <a:pPr algn="just">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То другим речима значи да уколико се одбор поверилаца не усагласи са постигнутом ценом, до продаје не може доћи и у том случају враћају се депозити потенцијалним купцима док се износи </a:t>
            </a:r>
            <a:r>
              <a:rPr lang="sr-Cyrl-RS" sz="1800" u="sng" dirty="0">
                <a:effectLst/>
                <a:latin typeface="Calibri" panose="020F0502020204030204" pitchFamily="34" charset="0"/>
                <a:ea typeface="Calibri" panose="020F0502020204030204" pitchFamily="34" charset="0"/>
                <a:cs typeface="Calibri" panose="020F0502020204030204" pitchFamily="34" charset="0"/>
              </a:rPr>
              <a:t>уплаћени на име продајне документације задржавају.</a:t>
            </a:r>
            <a:r>
              <a:rPr lang="sr-Cyrl-RS" sz="1800" dirty="0">
                <a:effectLst/>
                <a:latin typeface="Calibri" panose="020F0502020204030204" pitchFamily="34" charset="0"/>
                <a:ea typeface="Calibri" panose="020F0502020204030204" pitchFamily="34" charset="0"/>
                <a:cs typeface="Calibri" panose="020F0502020204030204" pitchFamily="34" charset="0"/>
              </a:rPr>
              <a:t> </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r>
              <a:rPr lang="sr-Cyrl-RS" sz="1800" b="1" dirty="0">
                <a:effectLst/>
                <a:latin typeface="Calibri" panose="020F0502020204030204" pitchFamily="34" charset="0"/>
                <a:ea typeface="Calibri" panose="020F0502020204030204" pitchFamily="34" charset="0"/>
              </a:rPr>
              <a:t>Решење: </a:t>
            </a:r>
            <a:r>
              <a:rPr lang="sr-Cyrl-RS" sz="1800" dirty="0">
                <a:effectLst/>
                <a:latin typeface="Calibri" panose="020F0502020204030204" pitchFamily="34" charset="0"/>
                <a:ea typeface="Calibri" panose="020F0502020204030204" pitchFamily="34" charset="0"/>
              </a:rPr>
              <a:t>Овакву врсту неспоразума и могућу штету по потенцијалног купца стечајни управник може избећи уколико детаљно наведе у огласу све последице до којих се може доћи учествовањем на таквој продаји.</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3807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8AF63-9E4D-0824-E433-78F3691066F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AF591F1-92C3-45DE-3451-7C3A74F45C42}"/>
              </a:ext>
            </a:extLst>
          </p:cNvPr>
          <p:cNvSpPr txBox="1"/>
          <p:nvPr/>
        </p:nvSpPr>
        <p:spPr>
          <a:xfrm>
            <a:off x="838201" y="1305341"/>
            <a:ext cx="10515598" cy="461665"/>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ffectLst/>
                <a:ea typeface="Calibri" panose="020F0502020204030204" pitchFamily="34" charset="0"/>
                <a:cs typeface="Times New Roman" panose="02020603050405020304" pitchFamily="18" charset="0"/>
              </a:rPr>
              <a:t>Продајна документација</a:t>
            </a:r>
          </a:p>
        </p:txBody>
      </p:sp>
      <p:sp>
        <p:nvSpPr>
          <p:cNvPr id="13" name="TextBox 12">
            <a:extLst>
              <a:ext uri="{FF2B5EF4-FFF2-40B4-BE49-F238E27FC236}">
                <a16:creationId xmlns:a16="http://schemas.microsoft.com/office/drawing/2014/main" id="{B1A5640D-F73C-BC4D-8F3D-327B91289EAC}"/>
              </a:ext>
            </a:extLst>
          </p:cNvPr>
          <p:cNvSpPr txBox="1"/>
          <p:nvPr/>
        </p:nvSpPr>
        <p:spPr>
          <a:xfrm>
            <a:off x="838200" y="2203290"/>
            <a:ext cx="8902430" cy="2769284"/>
          </a:xfrm>
          <a:prstGeom prst="rect">
            <a:avLst/>
          </a:prstGeom>
          <a:noFill/>
          <a:ln w="3175">
            <a:solidFill>
              <a:schemeClr val="tx1"/>
            </a:solidFill>
          </a:ln>
        </p:spPr>
        <p:txBody>
          <a:bodyPr wrap="square" rtlCol="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1) </a:t>
            </a:r>
            <a:r>
              <a:rPr lang="sr-Cyrl-RS" sz="1800" dirty="0">
                <a:effectLst/>
                <a:latin typeface="Calibri" panose="020F0502020204030204" pitchFamily="34" charset="0"/>
                <a:ea typeface="Calibri" panose="020F0502020204030204" pitchFamily="34" charset="0"/>
                <a:cs typeface="Calibri" panose="020F0502020204030204" pitchFamily="34" charset="0"/>
              </a:rPr>
              <a:t>информације о предмету продаје</a:t>
            </a:r>
            <a:r>
              <a:rPr lang="sr-Cyrl-RS" dirty="0">
                <a:latin typeface="Calibri" panose="020F0502020204030204" pitchFamily="34" charset="0"/>
                <a:ea typeface="Calibri" panose="020F0502020204030204" pitchFamily="34" charset="0"/>
                <a:cs typeface="Calibri" panose="020F0502020204030204" pitchFamily="34" charset="0"/>
              </a:rPr>
              <a:t> (</a:t>
            </a:r>
            <a:r>
              <a:rPr lang="ru-RU" sz="1800" dirty="0">
                <a:effectLst/>
                <a:latin typeface="Calibri" panose="020F0502020204030204" pitchFamily="34" charset="0"/>
                <a:ea typeface="Calibri" panose="020F0502020204030204" pitchFamily="34" charset="0"/>
                <a:cs typeface="Calibri" panose="020F0502020204030204" pitchFamily="34" charset="0"/>
              </a:rPr>
              <a:t>опис и техничке карактеристике предмета продаје)</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sr-Cyrl-RS"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sr-Cyrl-RS" dirty="0">
                <a:latin typeface="Calibri" panose="020F0502020204030204" pitchFamily="34" charset="0"/>
                <a:ea typeface="Calibri" panose="020F0502020204030204" pitchFamily="34" charset="0"/>
                <a:cs typeface="Calibri" panose="020F0502020204030204" pitchFamily="34" charset="0"/>
              </a:rPr>
              <a:t>3) нацрт купопродајног уговора;</a:t>
            </a: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4) нацрт банкарске гаранције;</a:t>
            </a:r>
          </a:p>
          <a:p>
            <a:pPr>
              <a:lnSpc>
                <a:spcPct val="107000"/>
              </a:lnSpc>
              <a:spcAft>
                <a:spcPts val="800"/>
              </a:spcAft>
            </a:pPr>
            <a:r>
              <a:rPr lang="sr-Cyrl-RS" dirty="0">
                <a:latin typeface="Calibri" panose="020F0502020204030204" pitchFamily="34" charset="0"/>
                <a:ea typeface="Calibri" panose="020F0502020204030204" pitchFamily="34" charset="0"/>
                <a:cs typeface="Calibri" panose="020F0502020204030204" pitchFamily="34" charset="0"/>
              </a:rPr>
              <a:t>5) </a:t>
            </a:r>
            <a:r>
              <a:rPr lang="ru-RU" dirty="0">
                <a:latin typeface="Calibri" panose="020F0502020204030204" pitchFamily="34" charset="0"/>
                <a:ea typeface="Calibri" panose="020F0502020204030204" pitchFamily="34" charset="0"/>
                <a:cs typeface="Calibri" panose="020F0502020204030204" pitchFamily="34" charset="0"/>
              </a:rPr>
              <a:t>уговор о чувању поверљивих података</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Calibri" panose="020F0502020204030204" pitchFamily="34" charset="0"/>
              </a:rPr>
              <a:t>6) обавештење потенцијалним купцима да се имовина купује у виђеном стању.</a:t>
            </a:r>
            <a:endParaRPr lang="sr-Latn-RS"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sr-Cyrl-RS" dirty="0">
                <a:effectLst/>
                <a:latin typeface="Calibri" panose="020F0502020204030204" pitchFamily="34" charset="0"/>
                <a:ea typeface="Calibri" panose="020F0502020204030204" pitchFamily="34" charset="0"/>
                <a:cs typeface="Calibri" panose="020F0502020204030204" pitchFamily="34" charset="0"/>
              </a:rPr>
              <a:t>7</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ru-RU" dirty="0">
                <a:effectLst/>
                <a:latin typeface="Calibri" panose="020F0502020204030204" pitchFamily="34" charset="0"/>
                <a:ea typeface="Calibri" panose="020F0502020204030204" pitchFamily="34" charset="0"/>
                <a:cs typeface="Calibri" panose="020F0502020204030204" pitchFamily="34" charset="0"/>
              </a:rPr>
              <a:t>образац пријаве за учешће у поступку продаје; </a:t>
            </a:r>
          </a:p>
          <a:p>
            <a:pPr>
              <a:lnSpc>
                <a:spcPct val="107000"/>
              </a:lnSpc>
              <a:spcAft>
                <a:spcPts val="800"/>
              </a:spcAft>
            </a:pPr>
            <a:r>
              <a:rPr lang="ru-RU" dirty="0">
                <a:latin typeface="Calibri" panose="020F0502020204030204" pitchFamily="34" charset="0"/>
                <a:ea typeface="Calibri" panose="020F0502020204030204" pitchFamily="34" charset="0"/>
                <a:cs typeface="Calibri" panose="020F0502020204030204" pitchFamily="34" charset="0"/>
              </a:rPr>
              <a:t>8) </a:t>
            </a:r>
            <a:r>
              <a:rPr lang="ru-RU" dirty="0">
                <a:effectLst/>
                <a:latin typeface="Calibri" panose="020F0502020204030204" pitchFamily="34" charset="0"/>
                <a:ea typeface="Calibri" panose="020F0502020204030204" pitchFamily="34" charset="0"/>
                <a:cs typeface="Calibri" panose="020F0502020204030204" pitchFamily="34" charset="0"/>
              </a:rPr>
              <a:t>изјава о губитку права на повраћај депозита</a:t>
            </a:r>
            <a:r>
              <a:rPr lang="en-US" dirty="0">
                <a:effectLst/>
                <a:latin typeface="Calibri" panose="020F0502020204030204" pitchFamily="34" charset="0"/>
                <a:ea typeface="Calibri" panose="020F0502020204030204" pitchFamily="34" charset="0"/>
                <a:cs typeface="Calibri" panose="020F0502020204030204" pitchFamily="34"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2">
            <a:extLst>
              <a:ext uri="{FF2B5EF4-FFF2-40B4-BE49-F238E27FC236}">
                <a16:creationId xmlns:a16="http://schemas.microsoft.com/office/drawing/2014/main" id="{BCF5216C-CEC9-60BE-41E6-BC47D59DF6EE}"/>
              </a:ext>
            </a:extLst>
          </p:cNvPr>
          <p:cNvSpPr>
            <a:spLocks noGrp="1"/>
          </p:cNvSpPr>
          <p:nvPr>
            <p:ph type="body" sz="quarter" idx="13"/>
          </p:nvPr>
        </p:nvSpPr>
        <p:spPr>
          <a:xfrm>
            <a:off x="838200" y="571002"/>
            <a:ext cx="10515599" cy="535531"/>
          </a:xfrm>
        </p:spPr>
        <p:txBody>
          <a:bodyPr/>
          <a:lstStyle/>
          <a:p>
            <a:r>
              <a:rPr lang="sr-Cyrl-RS" sz="3200" dirty="0">
                <a:latin typeface="+mn-lt"/>
              </a:rPr>
              <a:t>ЈАВНО ПРИКУПЉАЊЕ ПОНУДА</a:t>
            </a:r>
            <a:endParaRPr lang="sr-Latn-RS" sz="3200" dirty="0">
              <a:latin typeface="+mn-lt"/>
            </a:endParaRPr>
          </a:p>
        </p:txBody>
      </p:sp>
    </p:spTree>
    <p:extLst>
      <p:ext uri="{BB962C8B-B14F-4D97-AF65-F5344CB8AC3E}">
        <p14:creationId xmlns:p14="http://schemas.microsoft.com/office/powerpoint/2010/main" val="2116196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888E8D-E99B-66C3-AB56-B56C35B6A1C2}"/>
              </a:ext>
            </a:extLst>
          </p:cNvPr>
          <p:cNvSpPr>
            <a:spLocks noGrp="1"/>
          </p:cNvSpPr>
          <p:nvPr>
            <p:ph type="body" sz="quarter" idx="13"/>
          </p:nvPr>
        </p:nvSpPr>
        <p:spPr>
          <a:xfrm>
            <a:off x="838200" y="571002"/>
            <a:ext cx="10515599" cy="535531"/>
          </a:xfrm>
        </p:spPr>
        <p:txBody>
          <a:bodyPr/>
          <a:lstStyle/>
          <a:p>
            <a:r>
              <a:rPr lang="sr-Cyrl-RS" sz="3200" dirty="0">
                <a:latin typeface="+mn-lt"/>
              </a:rPr>
              <a:t>ЈАВНО ПРИКУПЉАЊЕ ПОНУДА</a:t>
            </a:r>
            <a:endParaRPr lang="sr-Latn-RS" sz="3200" dirty="0">
              <a:latin typeface="+mn-lt"/>
            </a:endParaRPr>
          </a:p>
        </p:txBody>
      </p:sp>
      <p:sp>
        <p:nvSpPr>
          <p:cNvPr id="2" name="TextBox 1">
            <a:extLst>
              <a:ext uri="{FF2B5EF4-FFF2-40B4-BE49-F238E27FC236}">
                <a16:creationId xmlns:a16="http://schemas.microsoft.com/office/drawing/2014/main" id="{C5813499-B7AA-3EE0-4191-897A944290DE}"/>
              </a:ext>
            </a:extLst>
          </p:cNvPr>
          <p:cNvSpPr txBox="1"/>
          <p:nvPr/>
        </p:nvSpPr>
        <p:spPr>
          <a:xfrm>
            <a:off x="838201" y="1291814"/>
            <a:ext cx="10515598" cy="8309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ru-RU" sz="2400" b="1" kern="0" dirty="0">
                <a:ea typeface="Calibri" panose="020F0502020204030204" pitchFamily="34" charset="0"/>
                <a:cs typeface="Times New Roman" panose="02020603050405020304" pitchFamily="18" charset="0"/>
              </a:rPr>
              <a:t>О</a:t>
            </a:r>
            <a:r>
              <a:rPr lang="ru-RU" sz="2400" b="1" kern="0" dirty="0">
                <a:effectLst/>
                <a:ea typeface="Calibri" panose="020F0502020204030204" pitchFamily="34" charset="0"/>
                <a:cs typeface="Times New Roman" panose="02020603050405020304" pitchFamily="18" charset="0"/>
              </a:rPr>
              <a:t>бавештење о намери, плану продаје, начину уновчења, методу продаје и роковима продаје</a:t>
            </a:r>
            <a:endParaRPr lang="sr-Cyrl-RS" sz="2400" b="1" kern="0" dirty="0">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A03884C-71E9-6A0C-6E8D-981BEC8D3AD0}"/>
              </a:ext>
            </a:extLst>
          </p:cNvPr>
          <p:cNvSpPr txBox="1"/>
          <p:nvPr/>
        </p:nvSpPr>
        <p:spPr>
          <a:xfrm>
            <a:off x="838198" y="3191513"/>
            <a:ext cx="8516499" cy="1572418"/>
          </a:xfrm>
          <a:prstGeom prst="rect">
            <a:avLst/>
          </a:prstGeom>
          <a:noFill/>
          <a:ln w="3175">
            <a:solidFill>
              <a:schemeClr val="tx1"/>
            </a:solidFill>
          </a:ln>
        </p:spPr>
        <p:txBody>
          <a:bodyPr wrap="square" rtlCol="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1) </a:t>
            </a:r>
            <a:r>
              <a:rPr lang="en-US" sz="1800" dirty="0" err="1">
                <a:effectLst/>
                <a:latin typeface="Calibri" panose="020F0502020204030204" pitchFamily="34" charset="0"/>
                <a:ea typeface="Calibri" panose="020F0502020204030204" pitchFamily="34" charset="0"/>
                <a:cs typeface="Calibri" panose="020F0502020204030204" pitchFamily="34" charset="0"/>
              </a:rPr>
              <a:t>место</a:t>
            </a:r>
            <a:r>
              <a:rPr lang="en-US" sz="1800" dirty="0">
                <a:effectLst/>
                <a:latin typeface="Calibri" panose="020F0502020204030204" pitchFamily="34" charset="0"/>
                <a:ea typeface="Calibri" panose="020F0502020204030204" pitchFamily="34" charset="0"/>
                <a:cs typeface="Calibri" panose="020F0502020204030204" pitchFamily="34" charset="0"/>
              </a:rPr>
              <a:t> и </a:t>
            </a:r>
            <a:r>
              <a:rPr lang="en-US" sz="1800" dirty="0" err="1">
                <a:effectLst/>
                <a:latin typeface="Calibri" panose="020F0502020204030204" pitchFamily="34" charset="0"/>
                <a:ea typeface="Calibri" panose="020F0502020204030204" pitchFamily="34" charset="0"/>
                <a:cs typeface="Calibri" panose="020F0502020204030204" pitchFamily="34" charset="0"/>
              </a:rPr>
              <a:t>адрес</a:t>
            </a:r>
            <a:r>
              <a:rPr lang="sr-Cyrl-RS" sz="1800" dirty="0">
                <a:effectLst/>
                <a:latin typeface="Calibri" panose="020F0502020204030204" pitchFamily="34" charset="0"/>
                <a:ea typeface="Calibri" panose="020F0502020204030204" pitchFamily="34" charset="0"/>
                <a:cs typeface="Calibri" panose="020F0502020204030204" pitchFamily="34" charset="0"/>
              </a:rPr>
              <a:t>а</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на</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којој</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се</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имовина</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налази</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2) </a:t>
            </a:r>
            <a:r>
              <a:rPr lang="en-US" sz="1800" dirty="0" err="1">
                <a:effectLst/>
                <a:latin typeface="Calibri" panose="020F0502020204030204" pitchFamily="34" charset="0"/>
                <a:ea typeface="Calibri" panose="020F0502020204030204" pitchFamily="34" charset="0"/>
                <a:cs typeface="Calibri" panose="020F0502020204030204" pitchFamily="34" charset="0"/>
              </a:rPr>
              <a:t>детаљан</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опис</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имовине</a:t>
            </a:r>
            <a:r>
              <a:rPr lang="en-US" sz="1800" dirty="0">
                <a:effectLst/>
                <a:latin typeface="Calibri" panose="020F0502020204030204" pitchFamily="34" charset="0"/>
                <a:ea typeface="Calibri" panose="020F0502020204030204" pitchFamily="34" charset="0"/>
                <a:cs typeface="Calibri" panose="020F0502020204030204" pitchFamily="34" charset="0"/>
              </a:rPr>
              <a:t> и </a:t>
            </a:r>
            <a:r>
              <a:rPr lang="en-US" sz="1800" dirty="0" err="1">
                <a:effectLst/>
                <a:latin typeface="Calibri" panose="020F0502020204030204" pitchFamily="34" charset="0"/>
                <a:ea typeface="Calibri" panose="020F0502020204030204" pitchFamily="34" charset="0"/>
                <a:cs typeface="Calibri" panose="020F0502020204030204" pitchFamily="34" charset="0"/>
              </a:rPr>
              <a:t>њене</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функције</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sr-Latn-RS"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3) </a:t>
            </a:r>
            <a:r>
              <a:rPr lang="en-US" u="sng" dirty="0" err="1">
                <a:effectLst/>
                <a:latin typeface="Calibri" panose="020F0502020204030204" pitchFamily="34" charset="0"/>
                <a:ea typeface="Calibri" panose="020F0502020204030204" pitchFamily="34" charset="0"/>
                <a:cs typeface="Calibri" panose="020F0502020204030204" pitchFamily="34" charset="0"/>
              </a:rPr>
              <a:t>процен</a:t>
            </a:r>
            <a:r>
              <a:rPr lang="sr-Cyrl-RS" u="sng" dirty="0">
                <a:effectLst/>
                <a:latin typeface="Calibri" panose="020F0502020204030204" pitchFamily="34" charset="0"/>
                <a:ea typeface="Calibri" panose="020F0502020204030204" pitchFamily="34" charset="0"/>
                <a:cs typeface="Calibri" panose="020F0502020204030204" pitchFamily="34" charset="0"/>
              </a:rPr>
              <a:t>а</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вредности</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имовине</a:t>
            </a:r>
            <a:r>
              <a:rPr lang="en-US" dirty="0">
                <a:effectLst/>
                <a:latin typeface="Calibri" panose="020F0502020204030204" pitchFamily="34" charset="0"/>
                <a:ea typeface="Calibri" panose="020F0502020204030204" pitchFamily="34" charset="0"/>
                <a:cs typeface="Calibri" panose="020F0502020204030204" pitchFamily="34"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4) </a:t>
            </a:r>
            <a:r>
              <a:rPr lang="en-US" u="sng" dirty="0" err="1">
                <a:effectLst/>
                <a:latin typeface="Calibri" panose="020F0502020204030204" pitchFamily="34" charset="0"/>
                <a:ea typeface="Calibri" panose="020F0502020204030204" pitchFamily="34" charset="0"/>
                <a:cs typeface="Calibri" panose="020F0502020204030204" pitchFamily="34" charset="0"/>
              </a:rPr>
              <a:t>процедур</a:t>
            </a:r>
            <a:r>
              <a:rPr lang="sr-Cyrl-RS" u="sng" dirty="0">
                <a:effectLst/>
                <a:latin typeface="Calibri" panose="020F0502020204030204" pitchFamily="34" charset="0"/>
                <a:ea typeface="Calibri" panose="020F0502020204030204" pitchFamily="34" charset="0"/>
                <a:cs typeface="Calibri" panose="020F0502020204030204" pitchFamily="34" charset="0"/>
              </a:rPr>
              <a:t>а</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за</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избор</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понуда</a:t>
            </a:r>
            <a:r>
              <a:rPr lang="en-US" dirty="0">
                <a:effectLst/>
                <a:latin typeface="Calibri" panose="020F0502020204030204" pitchFamily="34" charset="0"/>
                <a:ea typeface="Calibri" panose="020F0502020204030204" pitchFamily="34" charset="0"/>
                <a:cs typeface="Calibri" panose="020F0502020204030204" pitchFamily="34"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FA7BD885-4BFA-CCE8-BF4A-92C0CC8C3929}"/>
              </a:ext>
            </a:extLst>
          </p:cNvPr>
          <p:cNvSpPr txBox="1"/>
          <p:nvPr/>
        </p:nvSpPr>
        <p:spPr>
          <a:xfrm>
            <a:off x="838198" y="2367171"/>
            <a:ext cx="10515595" cy="4001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ru-RU" sz="2000" i="1" kern="0" dirty="0">
                <a:solidFill>
                  <a:schemeClr val="tx1"/>
                </a:solidFill>
                <a:effectLst/>
                <a:ea typeface="Calibri" panose="020F0502020204030204" pitchFamily="34" charset="0"/>
                <a:cs typeface="Times New Roman" panose="02020603050405020304" pitchFamily="18" charset="0"/>
              </a:rPr>
              <a:t>15 дана пре дана објављивања огласа о продаји</a:t>
            </a:r>
            <a:r>
              <a:rPr lang="sr-Cyrl-RS" sz="2000" i="1" kern="0" dirty="0">
                <a:solidFill>
                  <a:schemeClr val="tx1"/>
                </a:solidFill>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50143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76427-A6D9-90DA-69F3-53194DE94A1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2A5C6D5-2617-3E02-34B5-CF46D741CFAF}"/>
              </a:ext>
            </a:extLst>
          </p:cNvPr>
          <p:cNvSpPr>
            <a:spLocks noGrp="1"/>
          </p:cNvSpPr>
          <p:nvPr>
            <p:ph type="body" sz="quarter" idx="13"/>
          </p:nvPr>
        </p:nvSpPr>
        <p:spPr>
          <a:xfrm>
            <a:off x="838200" y="571002"/>
            <a:ext cx="10515599" cy="535531"/>
          </a:xfrm>
        </p:spPr>
        <p:txBody>
          <a:bodyPr/>
          <a:lstStyle/>
          <a:p>
            <a:r>
              <a:rPr lang="sr-Cyrl-RS" sz="3200" dirty="0">
                <a:latin typeface="+mn-lt"/>
              </a:rPr>
              <a:t>ЈАВНО ПРИКУПЉАЊЕ ПОНУДА</a:t>
            </a:r>
            <a:endParaRPr lang="sr-Latn-RS" sz="3200" dirty="0">
              <a:latin typeface="+mn-lt"/>
            </a:endParaRPr>
          </a:p>
        </p:txBody>
      </p:sp>
      <p:sp>
        <p:nvSpPr>
          <p:cNvPr id="2" name="TextBox 1">
            <a:extLst>
              <a:ext uri="{FF2B5EF4-FFF2-40B4-BE49-F238E27FC236}">
                <a16:creationId xmlns:a16="http://schemas.microsoft.com/office/drawing/2014/main" id="{D434B20E-6644-93DA-F206-4FE90C39BDF5}"/>
              </a:ext>
            </a:extLst>
          </p:cNvPr>
          <p:cNvSpPr txBox="1"/>
          <p:nvPr/>
        </p:nvSpPr>
        <p:spPr>
          <a:xfrm>
            <a:off x="838201" y="1291814"/>
            <a:ext cx="10515598"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ru-RU" sz="2400" b="1" kern="0" dirty="0">
                <a:ea typeface="Calibri" panose="020F0502020204030204" pitchFamily="34" charset="0"/>
                <a:cs typeface="Times New Roman" panose="02020603050405020304" pitchFamily="18" charset="0"/>
              </a:rPr>
              <a:t>О</a:t>
            </a:r>
            <a:r>
              <a:rPr lang="sr-Cyrl-RS" sz="2400" b="1" kern="0" dirty="0">
                <a:ea typeface="Calibri" panose="020F0502020204030204" pitchFamily="34" charset="0"/>
                <a:cs typeface="Times New Roman" panose="02020603050405020304" pitchFamily="18" charset="0"/>
              </a:rPr>
              <a:t>глас о продаји</a:t>
            </a:r>
            <a:endParaRPr lang="sr-Cyrl-RS" sz="2400" b="1" kern="0" dirty="0">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9A7C83C8-DF17-F6FE-9BA7-FE496235AEDD}"/>
              </a:ext>
            </a:extLst>
          </p:cNvPr>
          <p:cNvSpPr txBox="1"/>
          <p:nvPr/>
        </p:nvSpPr>
        <p:spPr>
          <a:xfrm>
            <a:off x="838201" y="2277113"/>
            <a:ext cx="10515598" cy="2860463"/>
          </a:xfrm>
          <a:prstGeom prst="rect">
            <a:avLst/>
          </a:prstGeom>
          <a:noFill/>
          <a:ln w="3175">
            <a:solidFill>
              <a:schemeClr val="tx1"/>
            </a:solidFill>
          </a:ln>
        </p:spPr>
        <p:txBody>
          <a:bodyPr wrap="square" rtlCol="0">
            <a:spAutoFit/>
          </a:bodyPr>
          <a:lstStyle/>
          <a:p>
            <a:pPr>
              <a:lnSpc>
                <a:spcPct val="107000"/>
              </a:lnSpc>
              <a:spcAft>
                <a:spcPts val="800"/>
              </a:spcAft>
            </a:pPr>
            <a:r>
              <a:rPr lang="sr-Latn-RS" sz="1800" b="1" dirty="0">
                <a:effectLst/>
                <a:latin typeface="Calibri" panose="020F0502020204030204" pitchFamily="34" charset="0"/>
                <a:ea typeface="Calibri" panose="020F0502020204030204" pitchFamily="34" charset="0"/>
                <a:cs typeface="Calibri" panose="020F0502020204030204" pitchFamily="34" charset="0"/>
              </a:rPr>
              <a:t>Оглас о продаји</a:t>
            </a:r>
            <a:r>
              <a:rPr lang="sr-Latn-RS" sz="1800" dirty="0">
                <a:effectLst/>
                <a:latin typeface="Calibri" panose="020F0502020204030204" pitchFamily="34" charset="0"/>
                <a:ea typeface="Calibri" panose="020F0502020204030204" pitchFamily="34" charset="0"/>
                <a:cs typeface="Calibri" panose="020F0502020204030204" pitchFamily="34" charset="0"/>
              </a:rPr>
              <a:t> </a:t>
            </a:r>
            <a:r>
              <a:rPr lang="sr-Cyrl-RS" sz="1800" dirty="0">
                <a:effectLst/>
                <a:latin typeface="Calibri" panose="020F0502020204030204" pitchFamily="34" charset="0"/>
                <a:ea typeface="Calibri" panose="020F0502020204030204" pitchFamily="34" charset="0"/>
                <a:cs typeface="Calibri" panose="020F0502020204030204" pitchFamily="34" charset="0"/>
              </a:rPr>
              <a:t>поред осталог </a:t>
            </a:r>
            <a:r>
              <a:rPr lang="sr-Latn-RS" sz="1800" dirty="0">
                <a:effectLst/>
                <a:latin typeface="Calibri" panose="020F0502020204030204" pitchFamily="34" charset="0"/>
                <a:ea typeface="Calibri" panose="020F0502020204030204" pitchFamily="34" charset="0"/>
                <a:cs typeface="Calibri" panose="020F0502020204030204" pitchFamily="34" charset="0"/>
              </a:rPr>
              <a:t>садржи</a:t>
            </a:r>
            <a:r>
              <a:rPr lang="sr-Cyrl-RS" sz="1800" dirty="0">
                <a:effectLst/>
                <a:latin typeface="Calibri" panose="020F0502020204030204" pitchFamily="34" charset="0"/>
                <a:ea typeface="Calibri" panose="020F0502020204030204" pitchFamily="34" charset="0"/>
                <a:cs typeface="Calibri" panose="020F0502020204030204" pitchFamily="34" charset="0"/>
              </a:rPr>
              <a:t> и</a:t>
            </a:r>
            <a:r>
              <a:rPr lang="sr-Latn-RS" sz="1800" dirty="0">
                <a:effectLst/>
                <a:latin typeface="Calibri" panose="020F0502020204030204" pitchFamily="34" charset="0"/>
                <a:ea typeface="Calibri" panose="020F0502020204030204" pitchFamily="34" charset="0"/>
                <a:cs typeface="Calibri" panose="020F0502020204030204" pitchFamily="34" charset="0"/>
              </a:rPr>
              <a:t>: </a:t>
            </a:r>
            <a:endParaRPr lang="sr-Cyrl-RS"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800"/>
              </a:spcAft>
              <a:buFontTx/>
              <a:buChar char="-"/>
            </a:pPr>
            <a:r>
              <a:rPr lang="sr-Latn-RS" sz="1800" u="sng" dirty="0">
                <a:effectLst/>
                <a:latin typeface="Calibri" panose="020F0502020204030204" pitchFamily="34" charset="0"/>
                <a:ea typeface="Calibri" panose="020F0502020204030204" pitchFamily="34" charset="0"/>
                <a:cs typeface="Calibri" panose="020F0502020204030204" pitchFamily="34" charset="0"/>
              </a:rPr>
              <a:t>место и рок за достављање понуде као и е-маил адресу стечајног управника</a:t>
            </a:r>
            <a:r>
              <a:rPr lang="sr-Cyrl-RS" sz="1800" dirty="0">
                <a:effectLst/>
                <a:latin typeface="Calibri" panose="020F0502020204030204" pitchFamily="34" charset="0"/>
                <a:ea typeface="Calibri" panose="020F0502020204030204" pitchFamily="34" charset="0"/>
                <a:cs typeface="Calibri" panose="020F0502020204030204" pitchFamily="34" charset="0"/>
              </a:rPr>
              <a:t>, </a:t>
            </a:r>
          </a:p>
          <a:p>
            <a:pPr marL="285750" indent="-285750">
              <a:lnSpc>
                <a:spcPct val="107000"/>
              </a:lnSpc>
              <a:spcAft>
                <a:spcPts val="800"/>
              </a:spcAft>
              <a:buFontTx/>
              <a:buChar char="-"/>
            </a:pPr>
            <a:r>
              <a:rPr lang="sr-Latn-RS" sz="1800" u="sng" dirty="0">
                <a:effectLst/>
                <a:latin typeface="Calibri" panose="020F0502020204030204" pitchFamily="34" charset="0"/>
                <a:ea typeface="Calibri" panose="020F0502020204030204" pitchFamily="34" charset="0"/>
                <a:cs typeface="Calibri" panose="020F0502020204030204" pitchFamily="34" charset="0"/>
              </a:rPr>
              <a:t>процењену вредност</a:t>
            </a:r>
            <a:r>
              <a:rPr lang="sr-Latn-RS" sz="1800" dirty="0">
                <a:effectLst/>
                <a:latin typeface="Calibri" panose="020F0502020204030204" pitchFamily="34" charset="0"/>
                <a:ea typeface="Calibri" panose="020F0502020204030204" pitchFamily="34" charset="0"/>
                <a:cs typeface="Calibri" panose="020F0502020204030204" pitchFamily="34" charset="0"/>
              </a:rPr>
              <a:t> предмета продаје са </a:t>
            </a:r>
            <a:r>
              <a:rPr lang="sr-Latn-RS" sz="1800" u="sng" dirty="0">
                <a:effectLst/>
                <a:latin typeface="Calibri" panose="020F0502020204030204" pitchFamily="34" charset="0"/>
                <a:ea typeface="Calibri" panose="020F0502020204030204" pitchFamily="34" charset="0"/>
                <a:cs typeface="Calibri" panose="020F0502020204030204" pitchFamily="34" charset="0"/>
              </a:rPr>
              <a:t>назнаком да процењена вредност није минимално прихватљива вредност</a:t>
            </a:r>
            <a:r>
              <a:rPr lang="sr-Latn-RS" sz="1800" dirty="0">
                <a:effectLst/>
                <a:latin typeface="Calibri" panose="020F0502020204030204" pitchFamily="34" charset="0"/>
                <a:ea typeface="Calibri" panose="020F0502020204030204" pitchFamily="34" charset="0"/>
                <a:cs typeface="Calibri" panose="020F0502020204030204" pitchFamily="34" charset="0"/>
              </a:rPr>
              <a:t>, нити је на било који други начин обавезујућа или опредељујућа за понуђача приликом одређивања висине понуде</a:t>
            </a:r>
            <a:r>
              <a:rPr lang="sr-Cyrl-RS" sz="1800" dirty="0">
                <a:effectLst/>
                <a:latin typeface="Calibri" panose="020F0502020204030204" pitchFamily="34" charset="0"/>
                <a:ea typeface="Calibri" panose="020F0502020204030204" pitchFamily="34" charset="0"/>
                <a:cs typeface="Calibri" panose="020F0502020204030204" pitchFamily="34" charset="0"/>
              </a:rPr>
              <a:t>,</a:t>
            </a:r>
            <a:r>
              <a:rPr lang="sr-Latn-RS" sz="1800" dirty="0">
                <a:effectLst/>
                <a:latin typeface="Calibri" panose="020F0502020204030204" pitchFamily="34" charset="0"/>
                <a:ea typeface="Calibri" panose="020F0502020204030204" pitchFamily="34" charset="0"/>
                <a:cs typeface="Calibri" panose="020F0502020204030204" pitchFamily="34" charset="0"/>
              </a:rPr>
              <a:t> </a:t>
            </a:r>
            <a:endParaRPr lang="sr-Cyrl-RS"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800"/>
              </a:spcAft>
              <a:buFontTx/>
              <a:buChar char="-"/>
            </a:pPr>
            <a:r>
              <a:rPr lang="sr-Latn-RS" sz="1800" dirty="0">
                <a:effectLst/>
                <a:latin typeface="Calibri" panose="020F0502020204030204" pitchFamily="34" charset="0"/>
                <a:ea typeface="Calibri" panose="020F0502020204030204" pitchFamily="34" charset="0"/>
                <a:cs typeface="Calibri" panose="020F0502020204030204" pitchFamily="34" charset="0"/>
              </a:rPr>
              <a:t>обавезне елементе понуде</a:t>
            </a:r>
            <a:r>
              <a:rPr lang="sr-Cyrl-RS" sz="1800" dirty="0">
                <a:effectLst/>
                <a:latin typeface="Calibri" panose="020F0502020204030204" pitchFamily="34" charset="0"/>
                <a:ea typeface="Calibri" panose="020F0502020204030204" pitchFamily="34" charset="0"/>
                <a:cs typeface="Calibri" panose="020F0502020204030204" pitchFamily="34" charset="0"/>
              </a:rPr>
              <a:t>, </a:t>
            </a:r>
          </a:p>
          <a:p>
            <a:pPr marL="285750" indent="-285750">
              <a:lnSpc>
                <a:spcPct val="107000"/>
              </a:lnSpc>
              <a:spcAft>
                <a:spcPts val="800"/>
              </a:spcAft>
              <a:buFontTx/>
              <a:buChar char="-"/>
            </a:pPr>
            <a:r>
              <a:rPr lang="sr-Latn-RS" sz="1800" dirty="0">
                <a:effectLst/>
                <a:latin typeface="Calibri" panose="020F0502020204030204" pitchFamily="34" charset="0"/>
                <a:ea typeface="Calibri" panose="020F0502020204030204" pitchFamily="34" charset="0"/>
                <a:cs typeface="Calibri" panose="020F0502020204030204" pitchFamily="34" charset="0"/>
              </a:rPr>
              <a:t>обавештење да се </a:t>
            </a:r>
            <a:r>
              <a:rPr lang="sr-Latn-RS" sz="1800" u="sng" dirty="0">
                <a:effectLst/>
                <a:latin typeface="Calibri" panose="020F0502020204030204" pitchFamily="34" charset="0"/>
                <a:ea typeface="Calibri" panose="020F0502020204030204" pitchFamily="34" charset="0"/>
                <a:cs typeface="Calibri" panose="020F0502020204030204" pitchFamily="34" charset="0"/>
              </a:rPr>
              <a:t>отварање понуда врши 15 минута по истеку рока за достављање понуда</a:t>
            </a:r>
            <a:r>
              <a:rPr lang="sr-Latn-RS" sz="1800" dirty="0">
                <a:effectLst/>
                <a:latin typeface="Calibri" panose="020F0502020204030204" pitchFamily="34" charset="0"/>
                <a:ea typeface="Calibri" panose="020F0502020204030204" pitchFamily="34" charset="0"/>
                <a:cs typeface="Calibri" panose="020F0502020204030204" pitchFamily="34" charset="0"/>
              </a:rPr>
              <a:t> на назначеном месту.</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2126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888E8D-E99B-66C3-AB56-B56C35B6A1C2}"/>
              </a:ext>
            </a:extLst>
          </p:cNvPr>
          <p:cNvSpPr>
            <a:spLocks noGrp="1"/>
          </p:cNvSpPr>
          <p:nvPr>
            <p:ph type="body" sz="quarter" idx="13"/>
          </p:nvPr>
        </p:nvSpPr>
        <p:spPr>
          <a:xfrm>
            <a:off x="838200" y="570368"/>
            <a:ext cx="10515599" cy="535531"/>
          </a:xfrm>
        </p:spPr>
        <p:txBody>
          <a:bodyPr/>
          <a:lstStyle/>
          <a:p>
            <a:r>
              <a:rPr lang="sr-Cyrl-RS" sz="3200" dirty="0">
                <a:latin typeface="+mn-lt"/>
              </a:rPr>
              <a:t>ПОСТУПАК ПРОДАЈЕ</a:t>
            </a:r>
            <a:endParaRPr lang="sr-Latn-RS" sz="3200" dirty="0">
              <a:latin typeface="+mn-lt"/>
            </a:endParaRPr>
          </a:p>
        </p:txBody>
      </p:sp>
      <p:sp>
        <p:nvSpPr>
          <p:cNvPr id="13" name="TextBox 12">
            <a:extLst>
              <a:ext uri="{FF2B5EF4-FFF2-40B4-BE49-F238E27FC236}">
                <a16:creationId xmlns:a16="http://schemas.microsoft.com/office/drawing/2014/main" id="{FA03884C-71E9-6A0C-6E8D-981BEC8D3AD0}"/>
              </a:ext>
            </a:extLst>
          </p:cNvPr>
          <p:cNvSpPr txBox="1"/>
          <p:nvPr/>
        </p:nvSpPr>
        <p:spPr>
          <a:xfrm>
            <a:off x="786318" y="1566890"/>
            <a:ext cx="10515599" cy="1173463"/>
          </a:xfrm>
          <a:prstGeom prst="rect">
            <a:avLst/>
          </a:prstGeom>
          <a:noFill/>
          <a:ln w="3175">
            <a:solidFill>
              <a:schemeClr val="tx1"/>
            </a:solidFill>
          </a:ln>
        </p:spPr>
        <p:txBody>
          <a:bodyPr wrap="square" rtlCol="0">
            <a:spAutoFit/>
          </a:bodyPr>
          <a:lstStyle/>
          <a:p>
            <a:pPr>
              <a:lnSpc>
                <a:spcPct val="107000"/>
              </a:lnSpc>
              <a:spcAft>
                <a:spcPts val="800"/>
              </a:spcAft>
            </a:pPr>
            <a:r>
              <a:rPr lang="ru-RU" sz="1800" dirty="0">
                <a:effectLst/>
                <a:latin typeface="Calibri" panose="020F0502020204030204" pitchFamily="34" charset="0"/>
                <a:ea typeface="Calibri" panose="020F0502020204030204" pitchFamily="34" charset="0"/>
                <a:cs typeface="Calibri" panose="020F0502020204030204" pitchFamily="34" charset="0"/>
              </a:rPr>
              <a:t>- Након добијања решења о банкротству, стечајни управник приступa продаји</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Calibri" panose="020F0502020204030204" pitchFamily="34" charset="0"/>
              </a:rPr>
              <a:t>- Извршена је процена имовине стечајног дужника или стечајног дужника као правног лица</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Calibri" panose="020F0502020204030204" pitchFamily="34" charset="0"/>
              </a:rPr>
              <a:t>- На основу  врсте и карактеристика предмета продаје, ст. управник доноси одлуку о </a:t>
            </a:r>
            <a:r>
              <a:rPr lang="ru-RU" dirty="0">
                <a:latin typeface="Calibri" panose="020F0502020204030204" pitchFamily="34" charset="0"/>
                <a:ea typeface="Calibri" panose="020F0502020204030204" pitchFamily="34" charset="0"/>
                <a:cs typeface="Calibri" panose="020F0502020204030204" pitchFamily="34" charset="0"/>
              </a:rPr>
              <a:t>методу</a:t>
            </a:r>
            <a:r>
              <a:rPr lang="ru-RU" sz="1800" dirty="0">
                <a:effectLst/>
                <a:latin typeface="Calibri" panose="020F0502020204030204" pitchFamily="34" charset="0"/>
                <a:ea typeface="Calibri" panose="020F0502020204030204" pitchFamily="34" charset="0"/>
                <a:cs typeface="Calibri" panose="020F0502020204030204" pitchFamily="34" charset="0"/>
              </a:rPr>
              <a:t> продаје</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E5D8A82-7F8D-1F0F-A912-7ACBAB41F01A}"/>
              </a:ext>
            </a:extLst>
          </p:cNvPr>
          <p:cNvSpPr txBox="1"/>
          <p:nvPr/>
        </p:nvSpPr>
        <p:spPr>
          <a:xfrm>
            <a:off x="786317" y="2887469"/>
            <a:ext cx="10515599" cy="1868781"/>
          </a:xfrm>
          <a:prstGeom prst="rect">
            <a:avLst/>
          </a:prstGeom>
          <a:noFill/>
          <a:ln w="3175">
            <a:solidFill>
              <a:schemeClr val="tx1"/>
            </a:solidFill>
          </a:ln>
        </p:spPr>
        <p:txBody>
          <a:bodyPr wrap="square" rtlCol="0">
            <a:spAutoFit/>
          </a:bodyPr>
          <a:lstStyle/>
          <a:p>
            <a:pPr>
              <a:lnSpc>
                <a:spcPct val="107000"/>
              </a:lnSpc>
              <a:spcAft>
                <a:spcPts val="800"/>
              </a:spcAft>
            </a:pPr>
            <a:r>
              <a:rPr lang="sr-Cyrl-RS" dirty="0">
                <a:latin typeface="Calibri" panose="020F0502020204030204" pitchFamily="34" charset="0"/>
                <a:ea typeface="Calibri" panose="020F0502020204030204" pitchFamily="34" charset="0"/>
                <a:cs typeface="Calibri" panose="020F0502020204030204" pitchFamily="34" charset="0"/>
              </a:rPr>
              <a:t>У</a:t>
            </a:r>
            <a:r>
              <a:rPr lang="sr-Cyrl-RS" sz="1800" dirty="0">
                <a:effectLst/>
                <a:latin typeface="Calibri" panose="020F0502020204030204" pitchFamily="34" charset="0"/>
                <a:ea typeface="Calibri" panose="020F0502020204030204" pitchFamily="34" charset="0"/>
                <a:cs typeface="Calibri" panose="020F0502020204030204" pitchFamily="34" charset="0"/>
              </a:rPr>
              <a:t> складу са законом којим се уређује стечај и у складу са Националним стандардом 5. Правилника о утврђивању националних стандарда у управљању стечајном масом, </a:t>
            </a:r>
            <a:r>
              <a:rPr lang="sr-Cyrl-RS" sz="1800" b="1" dirty="0">
                <a:effectLst/>
                <a:latin typeface="Calibri" panose="020F0502020204030204" pitchFamily="34" charset="0"/>
                <a:ea typeface="Calibri" panose="020F0502020204030204" pitchFamily="34" charset="0"/>
                <a:cs typeface="Calibri" panose="020F0502020204030204" pitchFamily="34" charset="0"/>
              </a:rPr>
              <a:t>основни методи продаје</a:t>
            </a:r>
            <a:r>
              <a:rPr lang="sr-Cyrl-RS" sz="1800" dirty="0">
                <a:effectLst/>
                <a:latin typeface="Calibri" panose="020F0502020204030204" pitchFamily="34" charset="0"/>
                <a:ea typeface="Calibri" panose="020F0502020204030204" pitchFamily="34" charset="0"/>
                <a:cs typeface="Calibri" panose="020F0502020204030204" pitchFamily="34" charset="0"/>
              </a:rPr>
              <a:t> су:</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 </a:t>
            </a:r>
            <a:r>
              <a:rPr lang="sr-Latn-RS" sz="1800" dirty="0">
                <a:effectLst/>
                <a:latin typeface="Calibri" panose="020F0502020204030204" pitchFamily="34" charset="0"/>
                <a:ea typeface="Calibri" panose="020F0502020204030204" pitchFamily="34" charset="0"/>
                <a:cs typeface="Calibri" panose="020F0502020204030204" pitchFamily="34" charset="0"/>
              </a:rPr>
              <a:t>Јавн</a:t>
            </a:r>
            <a:r>
              <a:rPr lang="sr-Cyrl-RS" sz="1800" dirty="0">
                <a:effectLst/>
                <a:latin typeface="Calibri" panose="020F0502020204030204" pitchFamily="34" charset="0"/>
                <a:ea typeface="Calibri" panose="020F0502020204030204" pitchFamily="34" charset="0"/>
                <a:cs typeface="Calibri" panose="020F0502020204030204" pitchFamily="34" charset="0"/>
              </a:rPr>
              <a:t>о</a:t>
            </a:r>
            <a:r>
              <a:rPr lang="sr-Latn-RS" sz="1800" dirty="0">
                <a:effectLst/>
                <a:latin typeface="Calibri" panose="020F0502020204030204" pitchFamily="34" charset="0"/>
                <a:ea typeface="Calibri" panose="020F0502020204030204" pitchFamily="34" charset="0"/>
                <a:cs typeface="Calibri" panose="020F0502020204030204" pitchFamily="34" charset="0"/>
              </a:rPr>
              <a:t> надметање</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 </a:t>
            </a:r>
            <a:r>
              <a:rPr lang="sr-Latn-RS" sz="1800" dirty="0">
                <a:effectLst/>
                <a:latin typeface="Calibri" panose="020F0502020204030204" pitchFamily="34" charset="0"/>
                <a:ea typeface="Calibri" panose="020F0502020204030204" pitchFamily="34" charset="0"/>
                <a:cs typeface="Calibri" panose="020F0502020204030204" pitchFamily="34" charset="0"/>
              </a:rPr>
              <a:t>Јавн</a:t>
            </a:r>
            <a:r>
              <a:rPr lang="sr-Cyrl-RS" sz="1800" dirty="0">
                <a:effectLst/>
                <a:latin typeface="Calibri" panose="020F0502020204030204" pitchFamily="34" charset="0"/>
                <a:ea typeface="Calibri" panose="020F0502020204030204" pitchFamily="34" charset="0"/>
                <a:cs typeface="Calibri" panose="020F0502020204030204" pitchFamily="34" charset="0"/>
              </a:rPr>
              <a:t>о</a:t>
            </a:r>
            <a:r>
              <a:rPr lang="sr-Latn-RS" sz="1800" dirty="0">
                <a:effectLst/>
                <a:latin typeface="Calibri" panose="020F0502020204030204" pitchFamily="34" charset="0"/>
                <a:ea typeface="Calibri" panose="020F0502020204030204" pitchFamily="34" charset="0"/>
                <a:cs typeface="Calibri" panose="020F0502020204030204" pitchFamily="34" charset="0"/>
              </a:rPr>
              <a:t> прикупљање понуда</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 Непосредна</a:t>
            </a:r>
            <a:r>
              <a:rPr lang="sr-Latn-RS" sz="1800" dirty="0">
                <a:effectLst/>
                <a:latin typeface="Calibri" panose="020F0502020204030204" pitchFamily="34" charset="0"/>
                <a:ea typeface="Calibri" panose="020F0502020204030204" pitchFamily="34" charset="0"/>
                <a:cs typeface="Calibri" panose="020F0502020204030204" pitchFamily="34" charset="0"/>
              </a:rPr>
              <a:t> погодб</a:t>
            </a:r>
            <a:r>
              <a:rPr lang="sr-Cyrl-RS" sz="1800" dirty="0">
                <a:effectLst/>
                <a:latin typeface="Calibri" panose="020F0502020204030204" pitchFamily="34" charset="0"/>
                <a:ea typeface="Calibri" panose="020F0502020204030204" pitchFamily="34" charset="0"/>
                <a:cs typeface="Calibri" panose="020F0502020204030204" pitchFamily="34" charset="0"/>
              </a:rPr>
              <a:t>а</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F0A283A-01D1-77D2-7DCA-BEA422DB58EE}"/>
              </a:ext>
            </a:extLst>
          </p:cNvPr>
          <p:cNvSpPr txBox="1"/>
          <p:nvPr/>
        </p:nvSpPr>
        <p:spPr>
          <a:xfrm>
            <a:off x="786316" y="4897507"/>
            <a:ext cx="10515599" cy="1173463"/>
          </a:xfrm>
          <a:prstGeom prst="rect">
            <a:avLst/>
          </a:prstGeom>
          <a:noFill/>
          <a:ln w="3175">
            <a:solidFill>
              <a:schemeClr val="tx1"/>
            </a:solidFill>
          </a:ln>
        </p:spPr>
        <p:txBody>
          <a:bodyPr wrap="square" rtlCol="0">
            <a:spAutoFit/>
          </a:bodyPr>
          <a:lstStyle/>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Осим основних метода продаје, Законом о стечају регулисана је и </a:t>
            </a:r>
            <a:r>
              <a:rPr lang="sr-Cyrl-RS" sz="1800" b="1" dirty="0">
                <a:effectLst/>
                <a:latin typeface="Calibri" panose="020F0502020204030204" pitchFamily="34" charset="0"/>
                <a:ea typeface="Calibri" panose="020F0502020204030204" pitchFamily="34" charset="0"/>
                <a:cs typeface="Calibri" panose="020F0502020204030204" pitchFamily="34" charset="0"/>
              </a:rPr>
              <a:t>продаја специфичних врста имовине</a:t>
            </a:r>
            <a:r>
              <a:rPr lang="sr-Cyrl-RS" sz="1800" dirty="0">
                <a:effectLst/>
                <a:latin typeface="Calibri" panose="020F0502020204030204" pitchFamily="34" charset="0"/>
                <a:ea typeface="Calibri" panose="020F0502020204030204" pitchFamily="34" charset="0"/>
                <a:cs typeface="Calibri" panose="020F0502020204030204" pitchFamily="34" charset="0"/>
              </a:rPr>
              <a:t>:</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 Продаја на одговарајућој берзи или тржишту,</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 Продаја кварљиве робе</a:t>
            </a:r>
            <a:r>
              <a:rPr lang="sr-Latn-RS" sz="1800" dirty="0">
                <a:effectLst/>
                <a:latin typeface="Calibri" panose="020F0502020204030204" pitchFamily="34" charset="0"/>
                <a:ea typeface="Calibri" panose="020F0502020204030204" pitchFamily="34" charset="0"/>
                <a:cs typeface="Calibri" panose="020F0502020204030204" pitchFamily="34" charset="0"/>
              </a:rPr>
              <a:t>.</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8520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813499-B7AA-3EE0-4191-897A944290DE}"/>
              </a:ext>
            </a:extLst>
          </p:cNvPr>
          <p:cNvSpPr txBox="1"/>
          <p:nvPr/>
        </p:nvSpPr>
        <p:spPr>
          <a:xfrm>
            <a:off x="838201" y="1257762"/>
            <a:ext cx="10515598"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a typeface="Calibri" panose="020F0502020204030204" pitchFamily="34" charset="0"/>
                <a:cs typeface="Times New Roman" panose="02020603050405020304" pitchFamily="18" charset="0"/>
              </a:rPr>
              <a:t>Оглашавање</a:t>
            </a:r>
            <a:endParaRPr lang="sr-Cyrl-RS" sz="2400" b="1" kern="0" dirty="0">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A03884C-71E9-6A0C-6E8D-981BEC8D3AD0}"/>
              </a:ext>
            </a:extLst>
          </p:cNvPr>
          <p:cNvSpPr txBox="1"/>
          <p:nvPr/>
        </p:nvSpPr>
        <p:spPr>
          <a:xfrm>
            <a:off x="838200" y="2203290"/>
            <a:ext cx="10515598" cy="968278"/>
          </a:xfrm>
          <a:prstGeom prst="rect">
            <a:avLst/>
          </a:prstGeom>
          <a:noFill/>
          <a:ln w="3175">
            <a:solidFill>
              <a:schemeClr val="tx1"/>
            </a:solidFill>
          </a:ln>
        </p:spPr>
        <p:txBody>
          <a:bodyPr wrap="square" rtlCol="0">
            <a:spAutoFit/>
          </a:bodyPr>
          <a:lstStyle/>
          <a:p>
            <a:pPr>
              <a:lnSpc>
                <a:spcPct val="107000"/>
              </a:lnSpc>
              <a:spcAft>
                <a:spcPts val="800"/>
              </a:spcAft>
            </a:pPr>
            <a:r>
              <a:rPr lang="ru-RU" sz="1800" dirty="0">
                <a:effectLst/>
                <a:latin typeface="Calibri" panose="020F0502020204030204" pitchFamily="34" charset="0"/>
                <a:ea typeface="Calibri" panose="020F0502020204030204" pitchFamily="34" charset="0"/>
                <a:cs typeface="Calibri" panose="020F0502020204030204" pitchFamily="34" charset="0"/>
              </a:rPr>
              <a:t>стечајни управник дужан је да огласи продају у најмање два високотиражна дневна листа који се дистрибуирају на целој територији Републике Србије и на интернет страни овлашћене организације и то најкасније 30 дана пре дана одређеног за јавно надметање или достављање понуда.</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42FA282D-BB4E-D73F-F82E-32D45F3963E7}"/>
              </a:ext>
            </a:extLst>
          </p:cNvPr>
          <p:cNvSpPr txBox="1"/>
          <p:nvPr/>
        </p:nvSpPr>
        <p:spPr>
          <a:xfrm>
            <a:off x="5387469" y="3174461"/>
            <a:ext cx="336550" cy="595932"/>
          </a:xfrm>
          <a:prstGeom prst="rect">
            <a:avLst/>
          </a:prstGeom>
          <a:noFill/>
          <a:ln w="3175">
            <a:noFill/>
          </a:ln>
        </p:spPr>
        <p:txBody>
          <a:bodyPr wrap="square" rtlCol="0">
            <a:spAutoFit/>
          </a:bodyPr>
          <a:lstStyle/>
          <a:p>
            <a:pPr>
              <a:lnSpc>
                <a:spcPct val="107000"/>
              </a:lnSpc>
              <a:spcAft>
                <a:spcPts val="800"/>
              </a:spcAft>
            </a:pPr>
            <a:r>
              <a:rPr lang="sr-Cyrl-RS" sz="3200" dirty="0">
                <a:latin typeface="Calibri" panose="020F0502020204030204" pitchFamily="34" charset="0"/>
                <a:ea typeface="Calibri" panose="020F0502020204030204" pitchFamily="34" charset="0"/>
                <a:cs typeface="Calibri" panose="020F0502020204030204" pitchFamily="34"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8B28CF18-FA4E-B787-2854-CE625ABD3690}"/>
              </a:ext>
            </a:extLst>
          </p:cNvPr>
          <p:cNvSpPr txBox="1"/>
          <p:nvPr/>
        </p:nvSpPr>
        <p:spPr>
          <a:xfrm>
            <a:off x="838200" y="3686433"/>
            <a:ext cx="10515598" cy="1971374"/>
          </a:xfrm>
          <a:prstGeom prst="rect">
            <a:avLst/>
          </a:prstGeom>
          <a:noFill/>
          <a:ln w="3175">
            <a:solidFill>
              <a:schemeClr val="tx1"/>
            </a:solidFill>
          </a:ln>
        </p:spPr>
        <p:txBody>
          <a:bodyPr wrap="square" rtlCol="0">
            <a:spAutoFit/>
          </a:bodyPr>
          <a:lstStyle/>
          <a:p>
            <a:pPr>
              <a:lnSpc>
                <a:spcPct val="107000"/>
              </a:lnSpc>
              <a:spcAft>
                <a:spcPts val="800"/>
              </a:spcAft>
            </a:pPr>
            <a:r>
              <a:rPr lang="ru-RU" dirty="0">
                <a:effectLst/>
                <a:latin typeface="Calibri" panose="020F0502020204030204" pitchFamily="34" charset="0"/>
                <a:ea typeface="Calibri" panose="020F0502020204030204" pitchFamily="34" charset="0"/>
                <a:cs typeface="Calibri" panose="020F0502020204030204" pitchFamily="34" charset="0"/>
              </a:rPr>
              <a:t>стечајни управник ће размотрити потребу оглашавања: </a:t>
            </a:r>
          </a:p>
          <a:p>
            <a:pPr marL="285750" indent="-285750">
              <a:lnSpc>
                <a:spcPct val="107000"/>
              </a:lnSpc>
              <a:spcAft>
                <a:spcPts val="800"/>
              </a:spcAft>
              <a:buFontTx/>
              <a:buChar char="-"/>
            </a:pPr>
            <a:r>
              <a:rPr lang="ru-RU" dirty="0">
                <a:effectLst/>
                <a:latin typeface="Calibri" panose="020F0502020204030204" pitchFamily="34" charset="0"/>
                <a:ea typeface="Calibri" panose="020F0502020204030204" pitchFamily="34" charset="0"/>
                <a:cs typeface="Calibri" panose="020F0502020204030204" pitchFamily="34" charset="0"/>
              </a:rPr>
              <a:t>на страном језику, </a:t>
            </a:r>
          </a:p>
          <a:p>
            <a:pPr marL="285750" indent="-285750">
              <a:lnSpc>
                <a:spcPct val="107000"/>
              </a:lnSpc>
              <a:spcAft>
                <a:spcPts val="800"/>
              </a:spcAft>
              <a:buFontTx/>
              <a:buChar char="-"/>
            </a:pPr>
            <a:r>
              <a:rPr lang="ru-RU" dirty="0">
                <a:effectLst/>
                <a:latin typeface="Calibri" panose="020F0502020204030204" pitchFamily="34" charset="0"/>
                <a:ea typeface="Calibri" panose="020F0502020204030204" pitchFamily="34" charset="0"/>
                <a:cs typeface="Calibri" panose="020F0502020204030204" pitchFamily="34" charset="0"/>
              </a:rPr>
              <a:t>у средствима информисања изван територије Републике Србије, </a:t>
            </a:r>
          </a:p>
          <a:p>
            <a:pPr marL="285750" indent="-285750">
              <a:lnSpc>
                <a:spcPct val="107000"/>
              </a:lnSpc>
              <a:spcAft>
                <a:spcPts val="800"/>
              </a:spcAft>
              <a:buFontTx/>
              <a:buChar char="-"/>
            </a:pPr>
            <a:r>
              <a:rPr lang="ru-RU" dirty="0">
                <a:effectLst/>
                <a:latin typeface="Calibri" panose="020F0502020204030204" pitchFamily="34" charset="0"/>
                <a:ea typeface="Calibri" panose="020F0502020204030204" pitchFamily="34" charset="0"/>
                <a:cs typeface="Calibri" panose="020F0502020204030204" pitchFamily="34" charset="0"/>
              </a:rPr>
              <a:t> путем интернета и специјализованих портала, као и </a:t>
            </a:r>
          </a:p>
          <a:p>
            <a:pPr marL="285750" indent="-285750">
              <a:lnSpc>
                <a:spcPct val="107000"/>
              </a:lnSpc>
              <a:spcAft>
                <a:spcPts val="800"/>
              </a:spcAft>
              <a:buFontTx/>
              <a:buChar char="-"/>
            </a:pPr>
            <a:r>
              <a:rPr lang="ru-RU" dirty="0">
                <a:effectLst/>
                <a:latin typeface="Calibri" panose="020F0502020204030204" pitchFamily="34" charset="0"/>
                <a:ea typeface="Calibri" panose="020F0502020204030204" pitchFamily="34" charset="0"/>
                <a:cs typeface="Calibri" panose="020F0502020204030204" pitchFamily="34" charset="0"/>
              </a:rPr>
              <a:t>директно обавештавање потенцијалних купаца о продаји</a:t>
            </a:r>
            <a:r>
              <a:rPr lang="en-US" dirty="0">
                <a:effectLst/>
                <a:latin typeface="Calibri" panose="020F0502020204030204" pitchFamily="34" charset="0"/>
                <a:ea typeface="Calibri" panose="020F0502020204030204" pitchFamily="34" charset="0"/>
                <a:cs typeface="Calibri" panose="020F0502020204030204" pitchFamily="34"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2">
            <a:extLst>
              <a:ext uri="{FF2B5EF4-FFF2-40B4-BE49-F238E27FC236}">
                <a16:creationId xmlns:a16="http://schemas.microsoft.com/office/drawing/2014/main" id="{3AD8D911-4BFF-8348-8483-9EB9481B447E}"/>
              </a:ext>
            </a:extLst>
          </p:cNvPr>
          <p:cNvSpPr>
            <a:spLocks noGrp="1"/>
          </p:cNvSpPr>
          <p:nvPr>
            <p:ph type="body" sz="quarter" idx="13"/>
          </p:nvPr>
        </p:nvSpPr>
        <p:spPr>
          <a:xfrm>
            <a:off x="838200" y="571002"/>
            <a:ext cx="10515599" cy="535531"/>
          </a:xfrm>
        </p:spPr>
        <p:txBody>
          <a:bodyPr/>
          <a:lstStyle/>
          <a:p>
            <a:r>
              <a:rPr lang="sr-Cyrl-RS" sz="3200" dirty="0">
                <a:latin typeface="+mn-lt"/>
              </a:rPr>
              <a:t>ЈАВНО ПРИКУПЉАЊЕ ПОНУДА</a:t>
            </a:r>
            <a:endParaRPr lang="sr-Latn-RS" sz="3200" dirty="0">
              <a:latin typeface="+mn-lt"/>
            </a:endParaRPr>
          </a:p>
        </p:txBody>
      </p:sp>
    </p:spTree>
    <p:extLst>
      <p:ext uri="{BB962C8B-B14F-4D97-AF65-F5344CB8AC3E}">
        <p14:creationId xmlns:p14="http://schemas.microsoft.com/office/powerpoint/2010/main" val="101278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813499-B7AA-3EE0-4191-897A944290DE}"/>
              </a:ext>
            </a:extLst>
          </p:cNvPr>
          <p:cNvSpPr txBox="1"/>
          <p:nvPr/>
        </p:nvSpPr>
        <p:spPr>
          <a:xfrm>
            <a:off x="838197" y="1225075"/>
            <a:ext cx="10515598"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a typeface="Calibri" panose="020F0502020204030204" pitchFamily="34" charset="0"/>
                <a:cs typeface="Times New Roman" panose="02020603050405020304" pitchFamily="18" charset="0"/>
              </a:rPr>
              <a:t>Радње стечајног управника приликом спровођења пр</a:t>
            </a:r>
            <a:r>
              <a:rPr lang="ru-RU" sz="2400" b="1" kern="0" dirty="0">
                <a:effectLst/>
                <a:ea typeface="Calibri" panose="020F0502020204030204" pitchFamily="34" charset="0"/>
                <a:cs typeface="Times New Roman" panose="02020603050405020304" pitchFamily="18" charset="0"/>
              </a:rPr>
              <a:t>одаје</a:t>
            </a:r>
            <a:endParaRPr lang="sr-Cyrl-RS" sz="2400" b="1" kern="0" dirty="0">
              <a:effectLst/>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A1220D4E-009E-D053-8507-AEFF21D6A3D8}"/>
              </a:ext>
            </a:extLst>
          </p:cNvPr>
          <p:cNvSpPr txBox="1"/>
          <p:nvPr/>
        </p:nvSpPr>
        <p:spPr>
          <a:xfrm>
            <a:off x="838199" y="2007371"/>
            <a:ext cx="10515595" cy="2769284"/>
          </a:xfrm>
          <a:prstGeom prst="rect">
            <a:avLst/>
          </a:prstGeom>
          <a:noFill/>
          <a:ln w="3175">
            <a:solidFill>
              <a:schemeClr val="tx1"/>
            </a:solidFill>
          </a:ln>
        </p:spPr>
        <p:txBody>
          <a:bodyPr wrap="square" rtlCol="0">
            <a:spAutoFit/>
          </a:bodyPr>
          <a:lstStyle/>
          <a:p>
            <a:pPr>
              <a:lnSpc>
                <a:spcPct val="107000"/>
              </a:lnSpc>
              <a:spcAft>
                <a:spcPts val="800"/>
              </a:spcAft>
            </a:pPr>
            <a:r>
              <a:rPr lang="sr-Cyrl-RS" sz="1800" b="1" dirty="0">
                <a:effectLst/>
                <a:latin typeface="Calibri" panose="020F0502020204030204" pitchFamily="34" charset="0"/>
                <a:ea typeface="Calibri" panose="020F0502020204030204" pitchFamily="34" charset="0"/>
                <a:cs typeface="Calibri" panose="020F0502020204030204" pitchFamily="34" charset="0"/>
              </a:rPr>
              <a:t>ЈАВНО ПРИКУПЉАЊЕ ПОНУДА:</a:t>
            </a:r>
            <a:endParaRPr lang="sr-Cyrl-RS" b="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оглашава</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продају</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јавним</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прикупљањем</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понуда</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прикупља</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понуде</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отвара</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понуде</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рангира</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понуђаче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према</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висини</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достављених</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понуда</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проглашава</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најбољег</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понуђача</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закључује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купопродајни</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уговор</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са</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проглашеним</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купцем</a:t>
            </a:r>
            <a:r>
              <a:rPr lang="sr-Cyrl-RS"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2">
            <a:extLst>
              <a:ext uri="{FF2B5EF4-FFF2-40B4-BE49-F238E27FC236}">
                <a16:creationId xmlns:a16="http://schemas.microsoft.com/office/drawing/2014/main" id="{8AF26AEE-8E07-5CEA-163B-2B1F88EBE728}"/>
              </a:ext>
            </a:extLst>
          </p:cNvPr>
          <p:cNvSpPr>
            <a:spLocks noGrp="1"/>
          </p:cNvSpPr>
          <p:nvPr>
            <p:ph type="body" sz="quarter" idx="13"/>
          </p:nvPr>
        </p:nvSpPr>
        <p:spPr>
          <a:xfrm>
            <a:off x="838200" y="571002"/>
            <a:ext cx="10515599" cy="535531"/>
          </a:xfrm>
        </p:spPr>
        <p:txBody>
          <a:bodyPr/>
          <a:lstStyle/>
          <a:p>
            <a:r>
              <a:rPr lang="sr-Cyrl-RS" sz="3200" dirty="0">
                <a:latin typeface="+mn-lt"/>
              </a:rPr>
              <a:t>ЈАВНО ПРИКУПЉАЊЕ ПОНУДА</a:t>
            </a:r>
            <a:endParaRPr lang="sr-Latn-RS" sz="3200" dirty="0">
              <a:latin typeface="+mn-lt"/>
            </a:endParaRPr>
          </a:p>
        </p:txBody>
      </p:sp>
    </p:spTree>
    <p:extLst>
      <p:ext uri="{BB962C8B-B14F-4D97-AF65-F5344CB8AC3E}">
        <p14:creationId xmlns:p14="http://schemas.microsoft.com/office/powerpoint/2010/main" val="2421839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48D8D-19B1-408C-519C-60A96A9E165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65ACE71-3A68-45D4-481C-4AAFED75731D}"/>
              </a:ext>
            </a:extLst>
          </p:cNvPr>
          <p:cNvSpPr txBox="1"/>
          <p:nvPr/>
        </p:nvSpPr>
        <p:spPr>
          <a:xfrm>
            <a:off x="838197" y="1225075"/>
            <a:ext cx="10515598"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ffectLst/>
                <a:ea typeface="Calibri" panose="020F0502020204030204" pitchFamily="34" charset="0"/>
                <a:cs typeface="Times New Roman" panose="02020603050405020304" pitchFamily="18" charset="0"/>
              </a:rPr>
              <a:t>Правила код јавног прикупљања понуде и радње стечајног управника</a:t>
            </a:r>
          </a:p>
        </p:txBody>
      </p:sp>
      <p:sp>
        <p:nvSpPr>
          <p:cNvPr id="24" name="TextBox 23">
            <a:extLst>
              <a:ext uri="{FF2B5EF4-FFF2-40B4-BE49-F238E27FC236}">
                <a16:creationId xmlns:a16="http://schemas.microsoft.com/office/drawing/2014/main" id="{FD810C43-8C40-4650-F992-7A76DED1468B}"/>
              </a:ext>
            </a:extLst>
          </p:cNvPr>
          <p:cNvSpPr txBox="1"/>
          <p:nvPr/>
        </p:nvSpPr>
        <p:spPr>
          <a:xfrm>
            <a:off x="838199" y="2007371"/>
            <a:ext cx="10515595" cy="4444871"/>
          </a:xfrm>
          <a:prstGeom prst="rect">
            <a:avLst/>
          </a:prstGeom>
          <a:noFill/>
          <a:ln w="3175">
            <a:solidFill>
              <a:schemeClr val="tx1"/>
            </a:solidFill>
          </a:ln>
        </p:spPr>
        <p:txBody>
          <a:bodyPr wrap="square" rtlCol="0">
            <a:spAutoFit/>
          </a:bodyPr>
          <a:lstStyle/>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Све понуде се достављају </a:t>
            </a:r>
            <a:r>
              <a:rPr lang="sr-Cyrl-RS" sz="1800" u="sng" dirty="0">
                <a:effectLst/>
                <a:latin typeface="Calibri" panose="020F0502020204030204" pitchFamily="34" charset="0"/>
                <a:ea typeface="Calibri" panose="020F0502020204030204" pitchFamily="34" charset="0"/>
                <a:cs typeface="Calibri" panose="020F0502020204030204" pitchFamily="34" charset="0"/>
              </a:rPr>
              <a:t>у писаној форми</a:t>
            </a:r>
            <a:r>
              <a:rPr lang="sr-Cyrl-RS" sz="1800" dirty="0">
                <a:effectLst/>
                <a:latin typeface="Calibri" panose="020F0502020204030204" pitchFamily="34" charset="0"/>
                <a:ea typeface="Calibri" panose="020F0502020204030204" pitchFamily="34" charset="0"/>
                <a:cs typeface="Calibri" panose="020F0502020204030204" pitchFamily="34" charset="0"/>
              </a:rPr>
              <a:t>, у запечаћеним ковертама уз назнаку да се понуда односи на продају имовине одређеног стечајног дужника на коју се односи оглас за прикупљање понуда. </a:t>
            </a: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Стечајни управник води </a:t>
            </a:r>
            <a:r>
              <a:rPr lang="sr-Cyrl-RS" sz="1800" u="sng" dirty="0">
                <a:effectLst/>
                <a:latin typeface="Calibri" panose="020F0502020204030204" pitchFamily="34" charset="0"/>
                <a:ea typeface="Calibri" panose="020F0502020204030204" pitchFamily="34" charset="0"/>
                <a:cs typeface="Calibri" panose="020F0502020204030204" pitchFamily="34" charset="0"/>
              </a:rPr>
              <a:t>регистар понуда</a:t>
            </a:r>
            <a:r>
              <a:rPr lang="sr-Cyrl-RS" sz="1800" dirty="0">
                <a:effectLst/>
                <a:latin typeface="Calibri" panose="020F0502020204030204" pitchFamily="34" charset="0"/>
                <a:ea typeface="Calibri" panose="020F0502020204030204" pitchFamily="34" charset="0"/>
                <a:cs typeface="Calibri" panose="020F0502020204030204" pitchFamily="34" charset="0"/>
              </a:rPr>
              <a:t>. </a:t>
            </a:r>
            <a:r>
              <a:rPr lang="sr-Cyrl-RS" sz="1800" u="sng" dirty="0">
                <a:effectLst/>
                <a:latin typeface="Calibri" panose="020F0502020204030204" pitchFamily="34" charset="0"/>
                <a:ea typeface="Calibri" panose="020F0502020204030204" pitchFamily="34" charset="0"/>
                <a:cs typeface="Calibri" panose="020F0502020204030204" pitchFamily="34" charset="0"/>
              </a:rPr>
              <a:t>На свакој коверти уписује тачно време пријема и издаје потврду потенцијалном купцу о пријему</a:t>
            </a:r>
            <a:r>
              <a:rPr lang="sr-Cyrl-RS" sz="1800" dirty="0">
                <a:effectLst/>
                <a:latin typeface="Calibri" panose="020F0502020204030204" pitchFamily="34" charset="0"/>
                <a:ea typeface="Calibri" panose="020F0502020204030204" pitchFamily="34" charset="0"/>
                <a:cs typeface="Calibri" panose="020F0502020204030204" pitchFamily="34" charset="0"/>
              </a:rPr>
              <a:t>. Усмене понуде стечајни управник не узима у разматрање.</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Стечајни управник </a:t>
            </a:r>
            <a:r>
              <a:rPr lang="sr-Cyrl-RS" sz="1800" u="sng" dirty="0">
                <a:effectLst/>
                <a:latin typeface="Calibri" panose="020F0502020204030204" pitchFamily="34" charset="0"/>
                <a:ea typeface="Calibri" panose="020F0502020204030204" pitchFamily="34" charset="0"/>
                <a:cs typeface="Calibri" panose="020F0502020204030204" pitchFamily="34" charset="0"/>
              </a:rPr>
              <a:t>отвара понуде</a:t>
            </a:r>
            <a:r>
              <a:rPr lang="sr-Cyrl-RS" sz="1800" dirty="0">
                <a:effectLst/>
                <a:latin typeface="Calibri" panose="020F0502020204030204" pitchFamily="34" charset="0"/>
                <a:ea typeface="Calibri" panose="020F0502020204030204" pitchFamily="34" charset="0"/>
                <a:cs typeface="Calibri" panose="020F0502020204030204" pitchFamily="34" charset="0"/>
              </a:rPr>
              <a:t> у време, на месту и на начин као што је то прецизирано јавним огласом о прикупљању понуда и </a:t>
            </a:r>
            <a:r>
              <a:rPr lang="sr-Cyrl-RS" sz="1800" u="sng" dirty="0">
                <a:effectLst/>
                <a:latin typeface="Calibri" panose="020F0502020204030204" pitchFamily="34" charset="0"/>
                <a:ea typeface="Calibri" panose="020F0502020204030204" pitchFamily="34" charset="0"/>
                <a:cs typeface="Calibri" panose="020F0502020204030204" pitchFamily="34" charset="0"/>
              </a:rPr>
              <a:t>води записник</a:t>
            </a:r>
            <a:r>
              <a:rPr lang="sr-Cyrl-RS" sz="1800" dirty="0">
                <a:effectLst/>
                <a:latin typeface="Calibri" panose="020F0502020204030204" pitchFamily="34" charset="0"/>
                <a:ea typeface="Calibri" panose="020F0502020204030204" pitchFamily="34" charset="0"/>
                <a:cs typeface="Calibri" panose="020F0502020204030204" pitchFamily="34" charset="0"/>
              </a:rPr>
              <a:t> о отварању понуда. </a:t>
            </a: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Отварању понуда приступиће се и ако чланови одбора поверилаца или неко од понуђача не присуствују продаји. </a:t>
            </a: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У току или након отварања писаних понуда </a:t>
            </a:r>
            <a:r>
              <a:rPr lang="sr-Cyrl-RS" sz="1800" u="sng" dirty="0">
                <a:effectLst/>
                <a:latin typeface="Calibri" panose="020F0502020204030204" pitchFamily="34" charset="0"/>
                <a:ea typeface="Calibri" panose="020F0502020204030204" pitchFamily="34" charset="0"/>
                <a:cs typeface="Calibri" panose="020F0502020204030204" pitchFamily="34" charset="0"/>
              </a:rPr>
              <a:t>није дозвољено побољшање понуда</a:t>
            </a:r>
            <a:r>
              <a:rPr lang="sr-Cyrl-RS" sz="1800" dirty="0">
                <a:effectLst/>
                <a:latin typeface="Calibri" panose="020F0502020204030204" pitchFamily="34" charset="0"/>
                <a:ea typeface="Calibri" panose="020F0502020204030204" pitchFamily="34" charset="0"/>
                <a:cs typeface="Calibri" panose="020F0502020204030204" pitchFamily="34" charset="0"/>
              </a:rPr>
              <a:t>.</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Стечајни управник </a:t>
            </a:r>
            <a:r>
              <a:rPr lang="sr-Cyrl-RS" sz="1800" u="sng" dirty="0">
                <a:effectLst/>
                <a:latin typeface="Calibri" panose="020F0502020204030204" pitchFamily="34" charset="0"/>
                <a:ea typeface="Calibri" panose="020F0502020204030204" pitchFamily="34" charset="0"/>
                <a:cs typeface="Calibri" panose="020F0502020204030204" pitchFamily="34" charset="0"/>
              </a:rPr>
              <a:t>неће разматрати</a:t>
            </a:r>
            <a:r>
              <a:rPr lang="sr-Cyrl-RS" sz="1800" dirty="0">
                <a:effectLst/>
                <a:latin typeface="Calibri" panose="020F0502020204030204" pitchFamily="34" charset="0"/>
                <a:ea typeface="Calibri" panose="020F0502020204030204" pitchFamily="34" charset="0"/>
                <a:cs typeface="Calibri" panose="020F0502020204030204" pitchFamily="34" charset="0"/>
              </a:rPr>
              <a:t> понуде које не садрже јасно одређен износ на који понуда гласи, које се позивају на неку другу понуду, понуде дате под условом или се позивају на услове који нису предвиђени у продајној документацији и огласу, као и понуде уз које није положен депозит у предвиђеном року.</a:t>
            </a:r>
          </a:p>
        </p:txBody>
      </p:sp>
      <p:sp>
        <p:nvSpPr>
          <p:cNvPr id="6" name="Text Placeholder 2">
            <a:extLst>
              <a:ext uri="{FF2B5EF4-FFF2-40B4-BE49-F238E27FC236}">
                <a16:creationId xmlns:a16="http://schemas.microsoft.com/office/drawing/2014/main" id="{E60E7158-F0FF-CED9-D98F-C637FD557C62}"/>
              </a:ext>
            </a:extLst>
          </p:cNvPr>
          <p:cNvSpPr>
            <a:spLocks noGrp="1"/>
          </p:cNvSpPr>
          <p:nvPr>
            <p:ph type="body" sz="quarter" idx="13"/>
          </p:nvPr>
        </p:nvSpPr>
        <p:spPr>
          <a:xfrm>
            <a:off x="838200" y="571002"/>
            <a:ext cx="10515599" cy="535531"/>
          </a:xfrm>
        </p:spPr>
        <p:txBody>
          <a:bodyPr/>
          <a:lstStyle/>
          <a:p>
            <a:r>
              <a:rPr lang="sr-Cyrl-RS" sz="3200" dirty="0">
                <a:latin typeface="+mn-lt"/>
              </a:rPr>
              <a:t>ЈАВНО ПРИКУПЉАЊЕ ПОНУДА</a:t>
            </a:r>
            <a:endParaRPr lang="sr-Latn-RS" sz="3200" dirty="0">
              <a:latin typeface="+mn-lt"/>
            </a:endParaRPr>
          </a:p>
        </p:txBody>
      </p:sp>
    </p:spTree>
    <p:extLst>
      <p:ext uri="{BB962C8B-B14F-4D97-AF65-F5344CB8AC3E}">
        <p14:creationId xmlns:p14="http://schemas.microsoft.com/office/powerpoint/2010/main" val="732395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D0569-35BA-BEE6-FC0C-1A68CC1B98B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318A6BF-79C8-1AE5-E1A8-08F293878A0F}"/>
              </a:ext>
            </a:extLst>
          </p:cNvPr>
          <p:cNvSpPr txBox="1"/>
          <p:nvPr/>
        </p:nvSpPr>
        <p:spPr>
          <a:xfrm>
            <a:off x="838197" y="1225075"/>
            <a:ext cx="10515598"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ffectLst/>
                <a:ea typeface="Calibri" panose="020F0502020204030204" pitchFamily="34" charset="0"/>
                <a:cs typeface="Times New Roman" panose="02020603050405020304" pitchFamily="18" charset="0"/>
              </a:rPr>
              <a:t>Пример </a:t>
            </a:r>
          </a:p>
        </p:txBody>
      </p:sp>
      <p:sp>
        <p:nvSpPr>
          <p:cNvPr id="24" name="TextBox 23">
            <a:extLst>
              <a:ext uri="{FF2B5EF4-FFF2-40B4-BE49-F238E27FC236}">
                <a16:creationId xmlns:a16="http://schemas.microsoft.com/office/drawing/2014/main" id="{66E7B3D4-FADF-2E79-CD8E-9DE05DBFEEB8}"/>
              </a:ext>
            </a:extLst>
          </p:cNvPr>
          <p:cNvSpPr txBox="1"/>
          <p:nvPr/>
        </p:nvSpPr>
        <p:spPr>
          <a:xfrm>
            <a:off x="838199" y="2007371"/>
            <a:ext cx="10515595" cy="3840731"/>
          </a:xfrm>
          <a:prstGeom prst="rect">
            <a:avLst/>
          </a:prstGeom>
          <a:noFill/>
          <a:ln w="3175">
            <a:solidFill>
              <a:schemeClr val="tx1"/>
            </a:solidFill>
          </a:ln>
        </p:spPr>
        <p:txBody>
          <a:bodyPr wrap="square" rtlCol="0">
            <a:spAutoFit/>
          </a:bodyPr>
          <a:lstStyle/>
          <a:p>
            <a:pPr>
              <a:lnSpc>
                <a:spcPct val="107000"/>
              </a:lnSpc>
              <a:spcAft>
                <a:spcPts val="800"/>
              </a:spcAft>
            </a:pPr>
            <a:r>
              <a:rPr lang="ru-RU" sz="1800" dirty="0">
                <a:effectLst/>
                <a:latin typeface="Calibri" panose="020F0502020204030204" pitchFamily="34" charset="0"/>
                <a:ea typeface="Calibri" panose="020F0502020204030204" pitchFamily="34" charset="0"/>
                <a:cs typeface="Calibri" panose="020F0502020204030204" pitchFamily="34" charset="0"/>
              </a:rPr>
              <a:t>У стечајном поступку ХХХХХ, организовано је прикупљање понуда за продају имовине у стечајном поступку. И поред јасно написаног огласа, поједини понуђачи нису добро схватили да се ради о јавном прикупљању понуда већ су дошли спремни за надметање тако што ће почетна цена бити највећа понуда. Другим речима сматрали су да ће моћи побољшавати своје понуде. Када је стечајни управник објаснио процедуру избора најбоље понуде, многи од потенцијалних купаца су усмено изражавали негодовање и претили стечајном управнику подношењем тужби.</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Calibri" panose="020F0502020204030204" pitchFamily="34" charset="0"/>
              </a:rPr>
              <a:t>Многе од понуда нису садржале све елементе, односно нису садржале јасно одређен износ на који понуда гласи, позивале су се на неку другу понуду или су дате под условом, односно позивале су се на услове који нису предвиђени у продајном документацијом и огласом. </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Calibri" panose="020F0502020204030204" pitchFamily="34" charset="0"/>
              </a:rPr>
              <a:t>Поједини потенцијални купци су једноставно на пипиру написали цену, без јасне идентификације о понуђачу, тако да након отварања коверте стечајни управник није могао да зна о чијој се понуди ради, те су донете одлуке да се такве понуде не разматрају.</a:t>
            </a:r>
          </a:p>
        </p:txBody>
      </p:sp>
      <p:sp>
        <p:nvSpPr>
          <p:cNvPr id="6" name="Text Placeholder 2">
            <a:extLst>
              <a:ext uri="{FF2B5EF4-FFF2-40B4-BE49-F238E27FC236}">
                <a16:creationId xmlns:a16="http://schemas.microsoft.com/office/drawing/2014/main" id="{31719100-A396-387C-9E6D-6DD3A394F17D}"/>
              </a:ext>
            </a:extLst>
          </p:cNvPr>
          <p:cNvSpPr>
            <a:spLocks noGrp="1"/>
          </p:cNvSpPr>
          <p:nvPr>
            <p:ph type="body" sz="quarter" idx="13"/>
          </p:nvPr>
        </p:nvSpPr>
        <p:spPr>
          <a:xfrm>
            <a:off x="838200" y="571002"/>
            <a:ext cx="10515599" cy="535531"/>
          </a:xfrm>
        </p:spPr>
        <p:txBody>
          <a:bodyPr/>
          <a:lstStyle/>
          <a:p>
            <a:r>
              <a:rPr lang="sr-Cyrl-RS" sz="3200" dirty="0">
                <a:latin typeface="+mn-lt"/>
              </a:rPr>
              <a:t>ЈАВНО ПРИКУПЉАЊЕ ПОНУДА</a:t>
            </a:r>
            <a:endParaRPr lang="sr-Latn-RS" sz="3200" dirty="0">
              <a:latin typeface="+mn-lt"/>
            </a:endParaRPr>
          </a:p>
        </p:txBody>
      </p:sp>
    </p:spTree>
    <p:extLst>
      <p:ext uri="{BB962C8B-B14F-4D97-AF65-F5344CB8AC3E}">
        <p14:creationId xmlns:p14="http://schemas.microsoft.com/office/powerpoint/2010/main" val="2968242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8A0BC-B171-F2DA-B8A8-50442B2BD91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3EA9D03-44B4-02B8-CF49-CF13B5EBC185}"/>
              </a:ext>
            </a:extLst>
          </p:cNvPr>
          <p:cNvSpPr txBox="1"/>
          <p:nvPr/>
        </p:nvSpPr>
        <p:spPr>
          <a:xfrm>
            <a:off x="838197" y="1225075"/>
            <a:ext cx="10515598"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ffectLst/>
                <a:ea typeface="Calibri" panose="020F0502020204030204" pitchFamily="34" charset="0"/>
                <a:cs typeface="Times New Roman" panose="02020603050405020304" pitchFamily="18" charset="0"/>
              </a:rPr>
              <a:t>Пример – кашњење понуђача</a:t>
            </a:r>
          </a:p>
        </p:txBody>
      </p:sp>
      <p:sp>
        <p:nvSpPr>
          <p:cNvPr id="24" name="TextBox 23">
            <a:extLst>
              <a:ext uri="{FF2B5EF4-FFF2-40B4-BE49-F238E27FC236}">
                <a16:creationId xmlns:a16="http://schemas.microsoft.com/office/drawing/2014/main" id="{5953D322-6649-FC94-3D03-6446C71B499E}"/>
              </a:ext>
            </a:extLst>
          </p:cNvPr>
          <p:cNvSpPr txBox="1"/>
          <p:nvPr/>
        </p:nvSpPr>
        <p:spPr>
          <a:xfrm>
            <a:off x="838199" y="2007371"/>
            <a:ext cx="10515595" cy="2849050"/>
          </a:xfrm>
          <a:prstGeom prst="rect">
            <a:avLst/>
          </a:prstGeom>
          <a:noFill/>
          <a:ln w="3175">
            <a:solidFill>
              <a:schemeClr val="tx1"/>
            </a:solidFill>
          </a:ln>
        </p:spPr>
        <p:txBody>
          <a:bodyPr wrap="square" rtlCol="0">
            <a:spAutoFit/>
          </a:bodyPr>
          <a:lstStyle/>
          <a:p>
            <a:pPr>
              <a:lnSpc>
                <a:spcPct val="107000"/>
              </a:lnSpc>
              <a:spcAft>
                <a:spcPts val="800"/>
              </a:spcAft>
            </a:pPr>
            <a:r>
              <a:rPr lang="sr-Latn-RS" sz="1800" i="1" dirty="0">
                <a:effectLst/>
                <a:latin typeface="Calibri" panose="020F0502020204030204" pitchFamily="34" charset="0"/>
                <a:ea typeface="Calibri" panose="020F0502020204030204" pitchFamily="34" charset="0"/>
                <a:cs typeface="Calibri" panose="020F0502020204030204" pitchFamily="34" charset="0"/>
              </a:rPr>
              <a:t>Првостепени суд je констатовао да je огласом прописано да се понуде примају до 10 часова, a да je </a:t>
            </a:r>
            <a:r>
              <a:rPr lang="sr-Latn-RS" sz="1800" i="1" u="sng" dirty="0">
                <a:effectLst/>
                <a:latin typeface="Calibri" panose="020F0502020204030204" pitchFamily="34" charset="0"/>
                <a:ea typeface="Calibri" panose="020F0502020204030204" pitchFamily="34" charset="0"/>
                <a:cs typeface="Calibri" panose="020F0502020204030204" pitchFamily="34" charset="0"/>
              </a:rPr>
              <a:t>представник ДОО ... каснио један минут</a:t>
            </a:r>
            <a:r>
              <a:rPr lang="sr-Latn-RS" sz="1800" i="1" dirty="0">
                <a:effectLst/>
                <a:latin typeface="Calibri" panose="020F0502020204030204" pitchFamily="34" charset="0"/>
                <a:ea typeface="Calibri" panose="020F0502020204030204" pitchFamily="34" charset="0"/>
                <a:cs typeface="Calibri" panose="020F0502020204030204" pitchFamily="34" charset="0"/>
              </a:rPr>
              <a:t>, те да </a:t>
            </a:r>
            <a:r>
              <a:rPr lang="sr-Latn-RS" sz="1800" i="1" u="sng" dirty="0">
                <a:effectLst/>
                <a:latin typeface="Calibri" panose="020F0502020204030204" pitchFamily="34" charset="0"/>
                <a:ea typeface="Calibri" panose="020F0502020204030204" pitchFamily="34" charset="0"/>
                <a:cs typeface="Calibri" panose="020F0502020204030204" pitchFamily="34" charset="0"/>
              </a:rPr>
              <a:t>понуда није примљена</a:t>
            </a:r>
            <a:r>
              <a:rPr lang="sr-Latn-RS" sz="1800" i="1" dirty="0">
                <a:effectLst/>
                <a:latin typeface="Calibri" panose="020F0502020204030204" pitchFamily="34" charset="0"/>
                <a:ea typeface="Calibri" panose="020F0502020204030204" pitchFamily="34" charset="0"/>
                <a:cs typeface="Calibri" panose="020F0502020204030204" pitchFamily="34" charset="0"/>
              </a:rPr>
              <a:t> због истека предвиђеног времена. Из тих разлога, разматрана je једино предата благовремено понуда и са купцем je закључен купопродајни уговор.</a:t>
            </a:r>
            <a:br>
              <a:rPr lang="sr-Latn-RS" sz="1800" i="1" dirty="0">
                <a:effectLst/>
                <a:latin typeface="Calibri" panose="020F0502020204030204" pitchFamily="34" charset="0"/>
                <a:ea typeface="Calibri" panose="020F0502020204030204" pitchFamily="34" charset="0"/>
                <a:cs typeface="Calibri" panose="020F0502020204030204" pitchFamily="34" charset="0"/>
              </a:rPr>
            </a:br>
            <a:r>
              <a:rPr lang="sr-Latn-RS" sz="1800" i="1" dirty="0">
                <a:effectLst/>
                <a:latin typeface="Calibri" panose="020F0502020204030204" pitchFamily="34" charset="0"/>
                <a:ea typeface="Calibri" panose="020F0502020204030204" pitchFamily="34" charset="0"/>
                <a:cs typeface="Calibri" panose="020F0502020204030204" pitchFamily="34" charset="0"/>
              </a:rPr>
              <a:t>Поднеском од 7. 7. 2017. године, учесник у продаји поднео je приговор на ову продају.</a:t>
            </a:r>
            <a:br>
              <a:rPr lang="sr-Latn-RS" sz="1800" i="1" dirty="0">
                <a:effectLst/>
                <a:latin typeface="Calibri" panose="020F0502020204030204" pitchFamily="34" charset="0"/>
                <a:ea typeface="Calibri" panose="020F0502020204030204" pitchFamily="34" charset="0"/>
                <a:cs typeface="Calibri" panose="020F0502020204030204" pitchFamily="34" charset="0"/>
              </a:rPr>
            </a:br>
            <a:r>
              <a:rPr lang="sr-Latn-RS" sz="1800" i="1" u="sng" dirty="0">
                <a:effectLst/>
                <a:latin typeface="Calibri" panose="020F0502020204030204" pitchFamily="34" charset="0"/>
                <a:ea typeface="Calibri" panose="020F0502020204030204" pitchFamily="34" charset="0"/>
                <a:cs typeface="Calibri" panose="020F0502020204030204" pitchFamily="34" charset="0"/>
              </a:rPr>
              <a:t>Одлучујући о наведеном приговору, првостепени суд je донео решење којим je исти одбацио као недозвољен</a:t>
            </a:r>
            <a:r>
              <a:rPr lang="sr-Latn-RS" sz="1800" i="1" dirty="0">
                <a:effectLst/>
                <a:latin typeface="Calibri" panose="020F0502020204030204" pitchFamily="34" charset="0"/>
                <a:ea typeface="Calibri" panose="020F0502020204030204" pitchFamily="34" charset="0"/>
                <a:cs typeface="Calibri" panose="020F0502020204030204" pitchFamily="34" charset="0"/>
              </a:rPr>
              <a:t>.</a:t>
            </a:r>
            <a:br>
              <a:rPr lang="sr-Latn-RS" sz="1800" i="1" dirty="0">
                <a:effectLst/>
                <a:latin typeface="Calibri" panose="020F0502020204030204" pitchFamily="34" charset="0"/>
                <a:ea typeface="Calibri" panose="020F0502020204030204" pitchFamily="34" charset="0"/>
                <a:cs typeface="Calibri" panose="020F0502020204030204" pitchFamily="34" charset="0"/>
              </a:rPr>
            </a:b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Latn-RS" sz="1800" i="1" dirty="0">
                <a:effectLst/>
                <a:latin typeface="Calibri" panose="020F0502020204030204" pitchFamily="34" charset="0"/>
                <a:ea typeface="Calibri" panose="020F0502020204030204" pitchFamily="34" charset="0"/>
                <a:cs typeface="Calibri" panose="020F0502020204030204" pitchFamily="34" charset="0"/>
              </a:rPr>
              <a:t>(Из решења Привредног апелационог суда Пвж 399/17 од 27. 9. 2017)</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2">
            <a:extLst>
              <a:ext uri="{FF2B5EF4-FFF2-40B4-BE49-F238E27FC236}">
                <a16:creationId xmlns:a16="http://schemas.microsoft.com/office/drawing/2014/main" id="{72CC4897-9B6B-451A-4804-3268D5A19984}"/>
              </a:ext>
            </a:extLst>
          </p:cNvPr>
          <p:cNvSpPr>
            <a:spLocks noGrp="1"/>
          </p:cNvSpPr>
          <p:nvPr>
            <p:ph type="body" sz="quarter" idx="13"/>
          </p:nvPr>
        </p:nvSpPr>
        <p:spPr>
          <a:xfrm>
            <a:off x="838200" y="571002"/>
            <a:ext cx="10515599" cy="535531"/>
          </a:xfrm>
        </p:spPr>
        <p:txBody>
          <a:bodyPr/>
          <a:lstStyle/>
          <a:p>
            <a:r>
              <a:rPr lang="sr-Cyrl-RS" sz="3200" dirty="0">
                <a:latin typeface="+mn-lt"/>
              </a:rPr>
              <a:t>ЈАВНО ПРИКУПЉАЊЕ ПОНУДА</a:t>
            </a:r>
            <a:endParaRPr lang="sr-Latn-RS" sz="3200" dirty="0">
              <a:latin typeface="+mn-lt"/>
            </a:endParaRPr>
          </a:p>
        </p:txBody>
      </p:sp>
    </p:spTree>
    <p:extLst>
      <p:ext uri="{BB962C8B-B14F-4D97-AF65-F5344CB8AC3E}">
        <p14:creationId xmlns:p14="http://schemas.microsoft.com/office/powerpoint/2010/main" val="3997918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888E8D-E99B-66C3-AB56-B56C35B6A1C2}"/>
              </a:ext>
            </a:extLst>
          </p:cNvPr>
          <p:cNvSpPr>
            <a:spLocks noGrp="1"/>
          </p:cNvSpPr>
          <p:nvPr>
            <p:ph type="body" sz="quarter" idx="13"/>
          </p:nvPr>
        </p:nvSpPr>
        <p:spPr>
          <a:xfrm>
            <a:off x="838200" y="571002"/>
            <a:ext cx="10515599" cy="535531"/>
          </a:xfrm>
        </p:spPr>
        <p:txBody>
          <a:bodyPr/>
          <a:lstStyle/>
          <a:p>
            <a:r>
              <a:rPr lang="sr-Cyrl-RS" sz="3200" dirty="0">
                <a:latin typeface="+mn-lt"/>
              </a:rPr>
              <a:t>НЕПОСРЕДНА ПОГОДБА</a:t>
            </a:r>
            <a:endParaRPr lang="sr-Latn-RS" sz="3200" dirty="0">
              <a:latin typeface="+mn-lt"/>
            </a:endParaRPr>
          </a:p>
        </p:txBody>
      </p:sp>
      <p:sp>
        <p:nvSpPr>
          <p:cNvPr id="2" name="TextBox 1">
            <a:extLst>
              <a:ext uri="{FF2B5EF4-FFF2-40B4-BE49-F238E27FC236}">
                <a16:creationId xmlns:a16="http://schemas.microsoft.com/office/drawing/2014/main" id="{C5813499-B7AA-3EE0-4191-897A944290DE}"/>
              </a:ext>
            </a:extLst>
          </p:cNvPr>
          <p:cNvSpPr txBox="1"/>
          <p:nvPr/>
        </p:nvSpPr>
        <p:spPr>
          <a:xfrm>
            <a:off x="838201" y="1291814"/>
            <a:ext cx="10515598" cy="8309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ru-RU" sz="2400" b="1" kern="0" dirty="0">
                <a:ea typeface="Calibri" panose="020F0502020204030204" pitchFamily="34" charset="0"/>
                <a:cs typeface="Times New Roman" panose="02020603050405020304" pitchFamily="18" charset="0"/>
              </a:rPr>
              <a:t>О</a:t>
            </a:r>
            <a:r>
              <a:rPr lang="ru-RU" sz="2400" b="1" kern="0" dirty="0">
                <a:effectLst/>
                <a:ea typeface="Calibri" panose="020F0502020204030204" pitchFamily="34" charset="0"/>
                <a:cs typeface="Times New Roman" panose="02020603050405020304" pitchFamily="18" charset="0"/>
              </a:rPr>
              <a:t>бавештење о намери, плану продаје, начину уновчења, методу продаје и роковима продаје</a:t>
            </a:r>
            <a:endParaRPr lang="sr-Cyrl-RS" sz="2400" b="1" kern="0" dirty="0">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A03884C-71E9-6A0C-6E8D-981BEC8D3AD0}"/>
              </a:ext>
            </a:extLst>
          </p:cNvPr>
          <p:cNvSpPr txBox="1"/>
          <p:nvPr/>
        </p:nvSpPr>
        <p:spPr>
          <a:xfrm>
            <a:off x="838201" y="3191513"/>
            <a:ext cx="8516496" cy="1971374"/>
          </a:xfrm>
          <a:prstGeom prst="rect">
            <a:avLst/>
          </a:prstGeom>
          <a:noFill/>
          <a:ln w="3175">
            <a:solidFill>
              <a:schemeClr val="tx1"/>
            </a:solidFill>
          </a:ln>
        </p:spPr>
        <p:txBody>
          <a:bodyPr wrap="square" rtlCol="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1) </a:t>
            </a:r>
            <a:r>
              <a:rPr lang="en-US" sz="1800" dirty="0" err="1">
                <a:effectLst/>
                <a:latin typeface="Calibri" panose="020F0502020204030204" pitchFamily="34" charset="0"/>
                <a:ea typeface="Calibri" panose="020F0502020204030204" pitchFamily="34" charset="0"/>
                <a:cs typeface="Calibri" panose="020F0502020204030204" pitchFamily="34" charset="0"/>
              </a:rPr>
              <a:t>место</a:t>
            </a:r>
            <a:r>
              <a:rPr lang="en-US" sz="1800" dirty="0">
                <a:effectLst/>
                <a:latin typeface="Calibri" panose="020F0502020204030204" pitchFamily="34" charset="0"/>
                <a:ea typeface="Calibri" panose="020F0502020204030204" pitchFamily="34" charset="0"/>
                <a:cs typeface="Calibri" panose="020F0502020204030204" pitchFamily="34" charset="0"/>
              </a:rPr>
              <a:t> и </a:t>
            </a:r>
            <a:r>
              <a:rPr lang="en-US" sz="1800" dirty="0" err="1">
                <a:effectLst/>
                <a:latin typeface="Calibri" panose="020F0502020204030204" pitchFamily="34" charset="0"/>
                <a:ea typeface="Calibri" panose="020F0502020204030204" pitchFamily="34" charset="0"/>
                <a:cs typeface="Calibri" panose="020F0502020204030204" pitchFamily="34" charset="0"/>
              </a:rPr>
              <a:t>адрес</a:t>
            </a:r>
            <a:r>
              <a:rPr lang="sr-Cyrl-RS" sz="1800" dirty="0">
                <a:effectLst/>
                <a:latin typeface="Calibri" panose="020F0502020204030204" pitchFamily="34" charset="0"/>
                <a:ea typeface="Calibri" panose="020F0502020204030204" pitchFamily="34" charset="0"/>
                <a:cs typeface="Calibri" panose="020F0502020204030204" pitchFamily="34" charset="0"/>
              </a:rPr>
              <a:t>а</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на</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којој</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се</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имовина</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налази</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2) </a:t>
            </a:r>
            <a:r>
              <a:rPr lang="en-US" sz="1800" dirty="0" err="1">
                <a:effectLst/>
                <a:latin typeface="Calibri" panose="020F0502020204030204" pitchFamily="34" charset="0"/>
                <a:ea typeface="Calibri" panose="020F0502020204030204" pitchFamily="34" charset="0"/>
                <a:cs typeface="Calibri" panose="020F0502020204030204" pitchFamily="34" charset="0"/>
              </a:rPr>
              <a:t>детаљан</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опис</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имовине</a:t>
            </a:r>
            <a:r>
              <a:rPr lang="en-US" sz="1800" dirty="0">
                <a:effectLst/>
                <a:latin typeface="Calibri" panose="020F0502020204030204" pitchFamily="34" charset="0"/>
                <a:ea typeface="Calibri" panose="020F0502020204030204" pitchFamily="34" charset="0"/>
                <a:cs typeface="Calibri" panose="020F0502020204030204" pitchFamily="34" charset="0"/>
              </a:rPr>
              <a:t> и </a:t>
            </a:r>
            <a:r>
              <a:rPr lang="en-US" sz="1800" dirty="0" err="1">
                <a:effectLst/>
                <a:latin typeface="Calibri" panose="020F0502020204030204" pitchFamily="34" charset="0"/>
                <a:ea typeface="Calibri" panose="020F0502020204030204" pitchFamily="34" charset="0"/>
                <a:cs typeface="Calibri" panose="020F0502020204030204" pitchFamily="34" charset="0"/>
              </a:rPr>
              <a:t>њене</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функције</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sr-Latn-RS"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3) </a:t>
            </a:r>
            <a:r>
              <a:rPr lang="en-US" sz="1800" u="sng" dirty="0" err="1">
                <a:effectLst/>
                <a:latin typeface="Calibri" panose="020F0502020204030204" pitchFamily="34" charset="0"/>
                <a:ea typeface="Calibri" panose="020F0502020204030204" pitchFamily="34" charset="0"/>
                <a:cs typeface="Calibri" panose="020F0502020204030204" pitchFamily="34" charset="0"/>
              </a:rPr>
              <a:t>процен</a:t>
            </a:r>
            <a:r>
              <a:rPr lang="sr-Cyrl-RS" sz="1800" u="sng" dirty="0">
                <a:effectLst/>
                <a:latin typeface="Calibri" panose="020F0502020204030204" pitchFamily="34" charset="0"/>
                <a:ea typeface="Calibri" panose="020F0502020204030204" pitchFamily="34" charset="0"/>
                <a:cs typeface="Calibri" panose="020F0502020204030204" pitchFamily="34" charset="0"/>
              </a:rPr>
              <a:t>а</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вредности</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имовине</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4) </a:t>
            </a:r>
            <a:r>
              <a:rPr lang="en-US" sz="1800" u="sng" dirty="0" err="1">
                <a:effectLst/>
                <a:latin typeface="Calibri" panose="020F0502020204030204" pitchFamily="34" charset="0"/>
                <a:ea typeface="Calibri" panose="020F0502020204030204" pitchFamily="34" charset="0"/>
                <a:cs typeface="Calibri" panose="020F0502020204030204" pitchFamily="34" charset="0"/>
              </a:rPr>
              <a:t>пода</a:t>
            </a:r>
            <a:r>
              <a:rPr lang="sr-Cyrl-RS" sz="1800" u="sng" dirty="0">
                <a:effectLst/>
                <a:latin typeface="Calibri" panose="020F0502020204030204" pitchFamily="34" charset="0"/>
                <a:ea typeface="Calibri" panose="020F0502020204030204" pitchFamily="34" charset="0"/>
                <a:cs typeface="Calibri" panose="020F0502020204030204" pitchFamily="34" charset="0"/>
              </a:rPr>
              <a:t>ци</a:t>
            </a:r>
            <a:r>
              <a:rPr lang="en-US" sz="1800" u="sng" dirty="0">
                <a:effectLst/>
                <a:latin typeface="Calibri" panose="020F0502020204030204" pitchFamily="34" charset="0"/>
                <a:ea typeface="Calibri" panose="020F0502020204030204" pitchFamily="34" charset="0"/>
                <a:cs typeface="Calibri" panose="020F0502020204030204" pitchFamily="34" charset="0"/>
              </a:rPr>
              <a:t> о </a:t>
            </a:r>
            <a:r>
              <a:rPr lang="en-US" sz="1800" u="sng" dirty="0" err="1">
                <a:effectLst/>
                <a:latin typeface="Calibri" panose="020F0502020204030204" pitchFamily="34" charset="0"/>
                <a:ea typeface="Calibri" panose="020F0502020204030204" pitchFamily="34" charset="0"/>
                <a:cs typeface="Calibri" panose="020F0502020204030204" pitchFamily="34" charset="0"/>
              </a:rPr>
              <a:t>купцу</a:t>
            </a:r>
            <a:r>
              <a:rPr lang="en-US" sz="1800" u="sng"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који</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се</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предлаже</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5) </a:t>
            </a:r>
            <a:r>
              <a:rPr lang="en-US" sz="1800" dirty="0" err="1">
                <a:effectLst/>
                <a:latin typeface="Calibri" panose="020F0502020204030204" pitchFamily="34" charset="0"/>
                <a:ea typeface="Calibri" panose="020F0502020204030204" pitchFamily="34" charset="0"/>
                <a:cs typeface="Calibri" panose="020F0502020204030204" pitchFamily="34" charset="0"/>
              </a:rPr>
              <a:t>св</a:t>
            </a:r>
            <a:r>
              <a:rPr lang="sr-Cyrl-RS" sz="1800" dirty="0">
                <a:effectLst/>
                <a:latin typeface="Calibri" panose="020F0502020204030204" pitchFamily="34" charset="0"/>
                <a:ea typeface="Calibri" panose="020F0502020204030204" pitchFamily="34" charset="0"/>
                <a:cs typeface="Calibri" panose="020F0502020204030204" pitchFamily="34" charset="0"/>
              </a:rPr>
              <a:t>и</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услов</a:t>
            </a:r>
            <a:r>
              <a:rPr lang="sr-Cyrl-RS" sz="1800" dirty="0">
                <a:effectLst/>
                <a:latin typeface="Calibri" panose="020F0502020204030204" pitchFamily="34" charset="0"/>
                <a:ea typeface="Calibri" panose="020F0502020204030204" pitchFamily="34" charset="0"/>
                <a:cs typeface="Calibri" panose="020F0502020204030204" pitchFamily="34" charset="0"/>
              </a:rPr>
              <a:t>и</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продаје</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кој</a:t>
            </a:r>
            <a:r>
              <a:rPr lang="sr-Cyrl-RS" sz="1800" dirty="0">
                <a:effectLst/>
                <a:latin typeface="Calibri" panose="020F0502020204030204" pitchFamily="34" charset="0"/>
                <a:ea typeface="Calibri" panose="020F0502020204030204" pitchFamily="34" charset="0"/>
                <a:cs typeface="Calibri" panose="020F0502020204030204" pitchFamily="34" charset="0"/>
              </a:rPr>
              <a:t>и</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се</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предлаж</a:t>
            </a:r>
            <a:r>
              <a:rPr lang="sr-Cyrl-RS" sz="1800" dirty="0">
                <a:effectLst/>
                <a:latin typeface="Calibri" panose="020F0502020204030204" pitchFamily="34" charset="0"/>
                <a:ea typeface="Calibri" panose="020F0502020204030204" pitchFamily="34" charset="0"/>
                <a:cs typeface="Calibri" panose="020F0502020204030204" pitchFamily="34" charset="0"/>
              </a:rPr>
              <a:t>у</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укључивши</a:t>
            </a:r>
            <a:r>
              <a:rPr lang="en-US" sz="1800" dirty="0">
                <a:effectLst/>
                <a:latin typeface="Calibri" panose="020F0502020204030204" pitchFamily="34" charset="0"/>
                <a:ea typeface="Calibri" panose="020F0502020204030204" pitchFamily="34" charset="0"/>
                <a:cs typeface="Calibri" panose="020F0502020204030204" pitchFamily="34" charset="0"/>
              </a:rPr>
              <a:t> и </a:t>
            </a:r>
            <a:r>
              <a:rPr lang="en-US" sz="1800" u="sng" dirty="0" err="1">
                <a:effectLst/>
                <a:latin typeface="Calibri" panose="020F0502020204030204" pitchFamily="34" charset="0"/>
                <a:ea typeface="Calibri" panose="020F0502020204030204" pitchFamily="34" charset="0"/>
                <a:cs typeface="Calibri" panose="020F0502020204030204" pitchFamily="34" charset="0"/>
              </a:rPr>
              <a:t>цену</a:t>
            </a:r>
            <a:r>
              <a:rPr lang="en-US" sz="1800" u="sng" dirty="0">
                <a:effectLst/>
                <a:latin typeface="Calibri" panose="020F0502020204030204" pitchFamily="34" charset="0"/>
                <a:ea typeface="Calibri" panose="020F0502020204030204" pitchFamily="34" charset="0"/>
                <a:cs typeface="Calibri" panose="020F0502020204030204" pitchFamily="34" charset="0"/>
              </a:rPr>
              <a:t> и </a:t>
            </a:r>
            <a:r>
              <a:rPr lang="en-US" sz="1800" u="sng" dirty="0" err="1">
                <a:effectLst/>
                <a:latin typeface="Calibri" panose="020F0502020204030204" pitchFamily="34" charset="0"/>
                <a:ea typeface="Calibri" panose="020F0502020204030204" pitchFamily="34" charset="0"/>
                <a:cs typeface="Calibri" panose="020F0502020204030204" pitchFamily="34" charset="0"/>
              </a:rPr>
              <a:t>начин</a:t>
            </a:r>
            <a:r>
              <a:rPr lang="en-US" sz="1800" u="sng" dirty="0">
                <a:effectLst/>
                <a:latin typeface="Calibri" panose="020F0502020204030204" pitchFamily="34" charset="0"/>
                <a:ea typeface="Calibri" panose="020F0502020204030204" pitchFamily="34" charset="0"/>
                <a:cs typeface="Calibri" panose="020F0502020204030204" pitchFamily="34" charset="0"/>
              </a:rPr>
              <a:t> </a:t>
            </a:r>
            <a:r>
              <a:rPr lang="en-US" sz="1800" u="sng" dirty="0" err="1">
                <a:effectLst/>
                <a:latin typeface="Calibri" panose="020F0502020204030204" pitchFamily="34" charset="0"/>
                <a:ea typeface="Calibri" panose="020F0502020204030204" pitchFamily="34" charset="0"/>
                <a:cs typeface="Calibri" panose="020F0502020204030204" pitchFamily="34" charset="0"/>
              </a:rPr>
              <a:t>плаћања</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FA7BD885-4BFA-CCE8-BF4A-92C0CC8C3929}"/>
              </a:ext>
            </a:extLst>
          </p:cNvPr>
          <p:cNvSpPr txBox="1"/>
          <p:nvPr/>
        </p:nvSpPr>
        <p:spPr>
          <a:xfrm>
            <a:off x="838198" y="2367171"/>
            <a:ext cx="10515595" cy="4001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ru-RU" sz="2000" i="1" kern="0" dirty="0">
                <a:solidFill>
                  <a:schemeClr val="tx1"/>
                </a:solidFill>
                <a:effectLst/>
                <a:ea typeface="Calibri" panose="020F0502020204030204" pitchFamily="34" charset="0"/>
                <a:cs typeface="Times New Roman" panose="02020603050405020304" pitchFamily="18" charset="0"/>
              </a:rPr>
              <a:t>15 дана пре дана одржавања продаје непосредном погодбом</a:t>
            </a:r>
            <a:r>
              <a:rPr lang="sr-Cyrl-RS" sz="2000" i="1" kern="0" dirty="0">
                <a:solidFill>
                  <a:schemeClr val="tx1"/>
                </a:solidFill>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31042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813499-B7AA-3EE0-4191-897A944290DE}"/>
              </a:ext>
            </a:extLst>
          </p:cNvPr>
          <p:cNvSpPr txBox="1"/>
          <p:nvPr/>
        </p:nvSpPr>
        <p:spPr>
          <a:xfrm>
            <a:off x="838197" y="1225075"/>
            <a:ext cx="10515598"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a typeface="Calibri" panose="020F0502020204030204" pitchFamily="34" charset="0"/>
                <a:cs typeface="Times New Roman" panose="02020603050405020304" pitchFamily="18" charset="0"/>
              </a:rPr>
              <a:t>Радње стечајног управника приликом спровођења пр</a:t>
            </a:r>
            <a:r>
              <a:rPr lang="ru-RU" sz="2400" b="1" kern="0" dirty="0">
                <a:effectLst/>
                <a:ea typeface="Calibri" panose="020F0502020204030204" pitchFamily="34" charset="0"/>
                <a:cs typeface="Times New Roman" panose="02020603050405020304" pitchFamily="18" charset="0"/>
              </a:rPr>
              <a:t>одаје</a:t>
            </a:r>
            <a:r>
              <a:rPr lang="sr-Cyrl-RS" sz="2400" b="1" kern="0" dirty="0">
                <a:effectLst/>
                <a:ea typeface="Calibri" panose="020F0502020204030204" pitchFamily="34" charset="0"/>
                <a:cs typeface="Times New Roman" panose="02020603050405020304" pitchFamily="18" charset="0"/>
              </a:rPr>
              <a:t> </a:t>
            </a:r>
          </a:p>
        </p:txBody>
      </p:sp>
      <p:sp>
        <p:nvSpPr>
          <p:cNvPr id="25" name="TextBox 24">
            <a:extLst>
              <a:ext uri="{FF2B5EF4-FFF2-40B4-BE49-F238E27FC236}">
                <a16:creationId xmlns:a16="http://schemas.microsoft.com/office/drawing/2014/main" id="{8A7FDEF4-A6E3-D816-E0FF-894B8E9CA14B}"/>
              </a:ext>
            </a:extLst>
          </p:cNvPr>
          <p:cNvSpPr txBox="1"/>
          <p:nvPr/>
        </p:nvSpPr>
        <p:spPr>
          <a:xfrm>
            <a:off x="838200" y="2003545"/>
            <a:ext cx="10515597" cy="2461508"/>
          </a:xfrm>
          <a:prstGeom prst="rect">
            <a:avLst/>
          </a:prstGeom>
          <a:noFill/>
          <a:ln w="3175">
            <a:solidFill>
              <a:schemeClr val="tx1"/>
            </a:solidFill>
          </a:ln>
        </p:spPr>
        <p:txBody>
          <a:bodyPr wrap="square" rtlCol="0">
            <a:spAutoFit/>
          </a:bodyPr>
          <a:lstStyle/>
          <a:p>
            <a:pPr>
              <a:lnSpc>
                <a:spcPct val="107000"/>
              </a:lnSpc>
              <a:spcAft>
                <a:spcPts val="800"/>
              </a:spcAft>
            </a:pPr>
            <a:r>
              <a:rPr lang="sr-Cyrl-RS" sz="1800" b="1" dirty="0">
                <a:effectLst/>
                <a:latin typeface="Calibri" panose="020F0502020204030204" pitchFamily="34" charset="0"/>
                <a:ea typeface="Calibri" panose="020F0502020204030204" pitchFamily="34" charset="0"/>
                <a:cs typeface="Calibri" panose="020F0502020204030204" pitchFamily="34" charset="0"/>
              </a:rPr>
              <a:t>НЕПОСРЕДНА ПОГОДБА:</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Calibri" panose="020F0502020204030204" pitchFamily="34" charset="0"/>
              </a:rPr>
              <a:t>1) Шаље захтев одбору поверилаца за одобрење метода продаје, као и конкретне понуде достављене од стране познатог купца;</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2) Тражи претходну сагласност разлучног, односно заложног повериоца, У складу са ставом 10. члана 132 Закона о стечају;</a:t>
            </a:r>
          </a:p>
          <a:p>
            <a:pPr>
              <a:lnSpc>
                <a:spcPct val="107000"/>
              </a:lnSpc>
              <a:spcAft>
                <a:spcPts val="800"/>
              </a:spcAft>
            </a:pPr>
            <a:r>
              <a:rPr lang="sr-Cyrl-RS" dirty="0">
                <a:latin typeface="Calibri" panose="020F0502020204030204" pitchFamily="34" charset="0"/>
                <a:ea typeface="Calibri" panose="020F0502020204030204" pitchFamily="34" charset="0"/>
                <a:cs typeface="Times New Roman" panose="02020603050405020304" pitchFamily="18" charset="0"/>
              </a:rPr>
              <a:t>3) Након одобрења метода продаје и конкретне понуде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закључује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купопродајни</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уговор</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са</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проглашеним</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купцем</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6" name="Text Placeholder 2">
            <a:extLst>
              <a:ext uri="{FF2B5EF4-FFF2-40B4-BE49-F238E27FC236}">
                <a16:creationId xmlns:a16="http://schemas.microsoft.com/office/drawing/2014/main" id="{FF9CBAB8-997A-0B14-D1A4-BEBD993AB3C6}"/>
              </a:ext>
            </a:extLst>
          </p:cNvPr>
          <p:cNvSpPr>
            <a:spLocks noGrp="1"/>
          </p:cNvSpPr>
          <p:nvPr>
            <p:ph type="body" sz="quarter" idx="13"/>
          </p:nvPr>
        </p:nvSpPr>
        <p:spPr>
          <a:xfrm>
            <a:off x="838200" y="571002"/>
            <a:ext cx="10515599" cy="535531"/>
          </a:xfrm>
        </p:spPr>
        <p:txBody>
          <a:bodyPr/>
          <a:lstStyle/>
          <a:p>
            <a:r>
              <a:rPr lang="sr-Cyrl-RS" sz="3200" dirty="0">
                <a:latin typeface="+mn-lt"/>
              </a:rPr>
              <a:t>НЕПОСРЕДНА ПОГОДБА</a:t>
            </a:r>
            <a:endParaRPr lang="sr-Latn-RS" sz="3200" dirty="0">
              <a:latin typeface="+mn-lt"/>
            </a:endParaRPr>
          </a:p>
        </p:txBody>
      </p:sp>
    </p:spTree>
    <p:extLst>
      <p:ext uri="{BB962C8B-B14F-4D97-AF65-F5344CB8AC3E}">
        <p14:creationId xmlns:p14="http://schemas.microsoft.com/office/powerpoint/2010/main" val="838669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F30E2-21C1-E9CC-CC2C-B0B590BF9ED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5E79C60-35DA-E872-22C5-9CA1F36A7E6F}"/>
              </a:ext>
            </a:extLst>
          </p:cNvPr>
          <p:cNvSpPr txBox="1"/>
          <p:nvPr/>
        </p:nvSpPr>
        <p:spPr>
          <a:xfrm>
            <a:off x="838197" y="1225075"/>
            <a:ext cx="10515598"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ffectLst/>
                <a:ea typeface="Calibri" panose="020F0502020204030204" pitchFamily="34" charset="0"/>
                <a:cs typeface="Times New Roman" panose="02020603050405020304" pitchFamily="18" charset="0"/>
              </a:rPr>
              <a:t>Процедура </a:t>
            </a:r>
          </a:p>
        </p:txBody>
      </p:sp>
      <p:sp>
        <p:nvSpPr>
          <p:cNvPr id="25" name="TextBox 24">
            <a:extLst>
              <a:ext uri="{FF2B5EF4-FFF2-40B4-BE49-F238E27FC236}">
                <a16:creationId xmlns:a16="http://schemas.microsoft.com/office/drawing/2014/main" id="{8F2CED8C-3339-DD7D-30AE-4BD67EF5CBB5}"/>
              </a:ext>
            </a:extLst>
          </p:cNvPr>
          <p:cNvSpPr txBox="1"/>
          <p:nvPr/>
        </p:nvSpPr>
        <p:spPr>
          <a:xfrm>
            <a:off x="838202" y="1689162"/>
            <a:ext cx="10515597" cy="4935005"/>
          </a:xfrm>
          <a:prstGeom prst="rect">
            <a:avLst/>
          </a:prstGeom>
          <a:noFill/>
          <a:ln w="3175">
            <a:solidFill>
              <a:schemeClr val="tx1"/>
            </a:solidFill>
          </a:ln>
        </p:spPr>
        <p:txBody>
          <a:bodyPr wrap="square" rtlCol="0">
            <a:spAutoFit/>
          </a:bodyPr>
          <a:lstStyle/>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Продаја непосредном погодбом подразумева продају </a:t>
            </a:r>
            <a:r>
              <a:rPr lang="sr-Cyrl-RS" sz="1800" u="sng" dirty="0">
                <a:effectLst/>
                <a:latin typeface="Calibri" panose="020F0502020204030204" pitchFamily="34" charset="0"/>
                <a:ea typeface="Calibri" panose="020F0502020204030204" pitchFamily="34" charset="0"/>
                <a:cs typeface="Calibri" panose="020F0502020204030204" pitchFamily="34" charset="0"/>
              </a:rPr>
              <a:t>познатом купцу по унапред познатој цени</a:t>
            </a:r>
            <a:r>
              <a:rPr lang="sr-Cyrl-RS" sz="1800" dirty="0">
                <a:effectLst/>
                <a:latin typeface="Calibri" panose="020F0502020204030204" pitchFamily="34" charset="0"/>
                <a:ea typeface="Calibri" panose="020F0502020204030204" pitchFamily="34" charset="0"/>
                <a:cs typeface="Calibri" panose="020F0502020204030204" pitchFamily="34" charset="0"/>
              </a:rPr>
              <a:t>.</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Продаја непосредном погодбом може се извршити искључиво ако су такав </a:t>
            </a:r>
            <a:r>
              <a:rPr lang="sr-Cyrl-RS" sz="1800" u="sng" dirty="0">
                <a:effectLst/>
                <a:latin typeface="Calibri" panose="020F0502020204030204" pitchFamily="34" charset="0"/>
                <a:ea typeface="Calibri" panose="020F0502020204030204" pitchFamily="34" charset="0"/>
                <a:cs typeface="Calibri" panose="020F0502020204030204" pitchFamily="34" charset="0"/>
              </a:rPr>
              <a:t>метод продаје</a:t>
            </a:r>
            <a:r>
              <a:rPr lang="sr-Cyrl-RS" sz="1800" dirty="0">
                <a:effectLst/>
                <a:latin typeface="Calibri" panose="020F0502020204030204" pitchFamily="34" charset="0"/>
                <a:ea typeface="Calibri" panose="020F0502020204030204" pitchFamily="34" charset="0"/>
                <a:cs typeface="Calibri" panose="020F0502020204030204" pitchFamily="34" charset="0"/>
              </a:rPr>
              <a:t>, као и </a:t>
            </a:r>
            <a:r>
              <a:rPr lang="sr-Cyrl-RS" sz="1800" u="sng" dirty="0">
                <a:effectLst/>
                <a:latin typeface="Calibri" panose="020F0502020204030204" pitchFamily="34" charset="0"/>
                <a:ea typeface="Calibri" panose="020F0502020204030204" pitchFamily="34" charset="0"/>
                <a:cs typeface="Calibri" panose="020F0502020204030204" pitchFamily="34" charset="0"/>
              </a:rPr>
              <a:t>конкретна понуда</a:t>
            </a:r>
            <a:r>
              <a:rPr lang="sr-Cyrl-RS" sz="1800" dirty="0">
                <a:effectLst/>
                <a:latin typeface="Calibri" panose="020F0502020204030204" pitchFamily="34" charset="0"/>
                <a:ea typeface="Calibri" panose="020F0502020204030204" pitchFamily="34" charset="0"/>
                <a:cs typeface="Calibri" panose="020F0502020204030204" pitchFamily="34" charset="0"/>
              </a:rPr>
              <a:t> достављена од стране познатог купца, </a:t>
            </a:r>
            <a:r>
              <a:rPr lang="sr-Cyrl-RS" sz="1800" u="sng" dirty="0">
                <a:effectLst/>
                <a:latin typeface="Calibri" panose="020F0502020204030204" pitchFamily="34" charset="0"/>
                <a:ea typeface="Calibri" panose="020F0502020204030204" pitchFamily="34" charset="0"/>
                <a:cs typeface="Calibri" panose="020F0502020204030204" pitchFamily="34" charset="0"/>
              </a:rPr>
              <a:t>одобрени од стране одбора поверилаца</a:t>
            </a:r>
            <a:r>
              <a:rPr lang="sr-Cyrl-RS" sz="1800" dirty="0">
                <a:effectLst/>
                <a:latin typeface="Calibri" panose="020F0502020204030204" pitchFamily="34" charset="0"/>
                <a:ea typeface="Calibri" panose="020F0502020204030204" pitchFamily="34" charset="0"/>
                <a:cs typeface="Calibri" panose="020F0502020204030204" pitchFamily="34" charset="0"/>
              </a:rPr>
              <a:t>. У неким случајевима потребно је тражити </a:t>
            </a:r>
            <a:r>
              <a:rPr lang="sr-Cyrl-RS" sz="1800" u="sng" dirty="0">
                <a:effectLst/>
                <a:latin typeface="Calibri" panose="020F0502020204030204" pitchFamily="34" charset="0"/>
                <a:ea typeface="Calibri" panose="020F0502020204030204" pitchFamily="34" charset="0"/>
                <a:cs typeface="Calibri" panose="020F0502020204030204" pitchFamily="34" charset="0"/>
              </a:rPr>
              <a:t>сагласност разлучног, односно заложног повериоца</a:t>
            </a:r>
            <a:r>
              <a:rPr lang="sr-Cyrl-RS" sz="1800" dirty="0">
                <a:effectLst/>
                <a:latin typeface="Calibri" panose="020F0502020204030204" pitchFamily="34" charset="0"/>
                <a:ea typeface="Calibri" panose="020F0502020204030204" pitchFamily="34" charset="0"/>
                <a:cs typeface="Calibri" panose="020F0502020204030204" pitchFamily="34" charset="0"/>
              </a:rPr>
              <a:t>.</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У случају да се одбор поверилаца, односно разлучни или заложни поверилац </a:t>
            </a:r>
            <a:r>
              <a:rPr lang="sr-Cyrl-RS" sz="1800" u="sng" dirty="0">
                <a:effectLst/>
                <a:latin typeface="Calibri" panose="020F0502020204030204" pitchFamily="34" charset="0"/>
                <a:ea typeface="Calibri" panose="020F0502020204030204" pitchFamily="34" charset="0"/>
                <a:cs typeface="Calibri" panose="020F0502020204030204" pitchFamily="34" charset="0"/>
              </a:rPr>
              <a:t>не изјасни</a:t>
            </a:r>
            <a:r>
              <a:rPr lang="sr-Cyrl-RS" sz="1800" dirty="0">
                <a:effectLst/>
                <a:latin typeface="Calibri" panose="020F0502020204030204" pitchFamily="34" charset="0"/>
                <a:ea typeface="Calibri" panose="020F0502020204030204" pitchFamily="34" charset="0"/>
                <a:cs typeface="Calibri" panose="020F0502020204030204" pitchFamily="34" charset="0"/>
              </a:rPr>
              <a:t> у року од 15 дана од пријема захтева стечајног управника, сматраће се да одобрење, односно сагласност </a:t>
            </a:r>
            <a:r>
              <a:rPr lang="sr-Cyrl-RS" sz="1800" u="sng" dirty="0">
                <a:effectLst/>
                <a:latin typeface="Calibri" panose="020F0502020204030204" pitchFamily="34" charset="0"/>
                <a:ea typeface="Calibri" panose="020F0502020204030204" pitchFamily="34" charset="0"/>
                <a:cs typeface="Calibri" panose="020F0502020204030204" pitchFamily="34" charset="0"/>
              </a:rPr>
              <a:t>није дата</a:t>
            </a:r>
            <a:r>
              <a:rPr lang="sr-Cyrl-RS" sz="1800" dirty="0">
                <a:effectLst/>
                <a:latin typeface="Calibri" panose="020F0502020204030204" pitchFamily="34" charset="0"/>
                <a:ea typeface="Calibri" panose="020F0502020204030204" pitchFamily="34" charset="0"/>
                <a:cs typeface="Calibri" panose="020F0502020204030204" pitchFamily="34" charset="0"/>
              </a:rPr>
              <a:t>.</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Обавештење о намери, плану продаје, начину уновчења, методу продаје и роковима продаје стечајни управник доставља у року од 15 дана пре дана одржавања продаје непосредном погодбом. Уколико је имовина која се продаје предмет разлучног, односно заложног права и уколико се </a:t>
            </a:r>
            <a:r>
              <a:rPr lang="sr-Cyrl-RS" sz="1800" u="sng" dirty="0">
                <a:effectLst/>
                <a:latin typeface="Calibri" panose="020F0502020204030204" pitchFamily="34" charset="0"/>
                <a:ea typeface="Calibri" panose="020F0502020204030204" pitchFamily="34" charset="0"/>
                <a:cs typeface="Calibri" panose="020F0502020204030204" pitchFamily="34" charset="0"/>
              </a:rPr>
              <a:t>разлучни или заложни поверилац не изјасни у року од пет дана</a:t>
            </a:r>
            <a:r>
              <a:rPr lang="sr-Cyrl-RS" sz="1800" dirty="0">
                <a:effectLst/>
                <a:latin typeface="Calibri" panose="020F0502020204030204" pitchFamily="34" charset="0"/>
                <a:ea typeface="Calibri" panose="020F0502020204030204" pitchFamily="34" charset="0"/>
                <a:cs typeface="Calibri" panose="020F0502020204030204" pitchFamily="34" charset="0"/>
              </a:rPr>
              <a:t> од дана пријема обавештења поводом прече куповине сматраће се да </a:t>
            </a:r>
            <a:r>
              <a:rPr lang="sr-Cyrl-RS" sz="1800" u="sng" dirty="0">
                <a:effectLst/>
                <a:latin typeface="Calibri" panose="020F0502020204030204" pitchFamily="34" charset="0"/>
                <a:ea typeface="Calibri" panose="020F0502020204030204" pitchFamily="34" charset="0"/>
                <a:cs typeface="Calibri" panose="020F0502020204030204" pitchFamily="34" charset="0"/>
              </a:rPr>
              <a:t>не жели да искористи то право</a:t>
            </a:r>
            <a:r>
              <a:rPr lang="sr-Cyrl-RS" sz="1800" dirty="0">
                <a:effectLst/>
                <a:latin typeface="Calibri" panose="020F0502020204030204" pitchFamily="34" charset="0"/>
                <a:ea typeface="Calibri" panose="020F0502020204030204" pitchFamily="34" charset="0"/>
                <a:cs typeface="Calibri" panose="020F0502020204030204" pitchFamily="34" charset="0"/>
              </a:rPr>
              <a:t>. У том случају стечајни управник ће, без одлагања, позвати предложеног купца на закључење купопродајног уговора.</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u="sng" dirty="0">
                <a:effectLst/>
                <a:latin typeface="Calibri" panose="020F0502020204030204" pitchFamily="34" charset="0"/>
                <a:ea typeface="Calibri" panose="020F0502020204030204" pitchFamily="34" charset="0"/>
                <a:cs typeface="Calibri" panose="020F0502020204030204" pitchFamily="34" charset="0"/>
              </a:rPr>
              <a:t>Уколико је разлучни, односно заложни поверилац уложио примедбу</a:t>
            </a:r>
            <a:r>
              <a:rPr lang="sr-Cyrl-RS" sz="1800" dirty="0">
                <a:effectLst/>
                <a:latin typeface="Calibri" panose="020F0502020204030204" pitchFamily="34" charset="0"/>
                <a:ea typeface="Calibri" panose="020F0502020204030204" pitchFamily="34" charset="0"/>
                <a:cs typeface="Calibri" panose="020F0502020204030204" pitchFamily="34" charset="0"/>
              </a:rPr>
              <a:t> на предложену продају, </a:t>
            </a:r>
            <a:r>
              <a:rPr lang="sr-Cyrl-RS" sz="1800" u="sng" dirty="0">
                <a:effectLst/>
                <a:latin typeface="Calibri" panose="020F0502020204030204" pitchFamily="34" charset="0"/>
                <a:ea typeface="Calibri" panose="020F0502020204030204" pitchFamily="34" charset="0"/>
                <a:cs typeface="Calibri" panose="020F0502020204030204" pitchFamily="34" charset="0"/>
              </a:rPr>
              <a:t>рок за вршење права прече куповине почиње да тече од дана достављања одлуке суда по тој примедби</a:t>
            </a:r>
            <a:r>
              <a:rPr lang="sr-Cyrl-RS" sz="1800" dirty="0">
                <a:effectLst/>
                <a:latin typeface="Calibri" panose="020F0502020204030204" pitchFamily="34" charset="0"/>
                <a:ea typeface="Calibri" panose="020F0502020204030204" pitchFamily="34" charset="0"/>
                <a:cs typeface="Calibri" panose="020F0502020204030204" pitchFamily="34" charset="0"/>
              </a:rPr>
              <a:t>, а продаја се не може спровести пре истека тог рока. О томе се обавештава претходно предложени купац</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2">
            <a:extLst>
              <a:ext uri="{FF2B5EF4-FFF2-40B4-BE49-F238E27FC236}">
                <a16:creationId xmlns:a16="http://schemas.microsoft.com/office/drawing/2014/main" id="{80A6E1D9-2E5B-46F6-7360-59F2D90C778C}"/>
              </a:ext>
            </a:extLst>
          </p:cNvPr>
          <p:cNvSpPr>
            <a:spLocks noGrp="1"/>
          </p:cNvSpPr>
          <p:nvPr>
            <p:ph type="body" sz="quarter" idx="13"/>
          </p:nvPr>
        </p:nvSpPr>
        <p:spPr>
          <a:xfrm>
            <a:off x="838200" y="571002"/>
            <a:ext cx="10515599" cy="535531"/>
          </a:xfrm>
        </p:spPr>
        <p:txBody>
          <a:bodyPr/>
          <a:lstStyle/>
          <a:p>
            <a:r>
              <a:rPr lang="sr-Cyrl-RS" sz="3200" dirty="0">
                <a:latin typeface="+mn-lt"/>
              </a:rPr>
              <a:t>НЕПОСРЕДНА ПОГОДБА</a:t>
            </a:r>
            <a:endParaRPr lang="sr-Latn-RS" sz="3200" dirty="0">
              <a:latin typeface="+mn-lt"/>
            </a:endParaRPr>
          </a:p>
        </p:txBody>
      </p:sp>
    </p:spTree>
    <p:extLst>
      <p:ext uri="{BB962C8B-B14F-4D97-AF65-F5344CB8AC3E}">
        <p14:creationId xmlns:p14="http://schemas.microsoft.com/office/powerpoint/2010/main" val="3603447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888E8D-E99B-66C3-AB56-B56C35B6A1C2}"/>
              </a:ext>
            </a:extLst>
          </p:cNvPr>
          <p:cNvSpPr>
            <a:spLocks noGrp="1"/>
          </p:cNvSpPr>
          <p:nvPr>
            <p:ph type="body" sz="quarter" idx="13"/>
          </p:nvPr>
        </p:nvSpPr>
        <p:spPr>
          <a:xfrm>
            <a:off x="838200" y="570368"/>
            <a:ext cx="10515599" cy="535531"/>
          </a:xfrm>
        </p:spPr>
        <p:txBody>
          <a:bodyPr/>
          <a:lstStyle/>
          <a:p>
            <a:r>
              <a:rPr lang="ru-RU" sz="3200" dirty="0">
                <a:latin typeface="+mn-lt"/>
              </a:rPr>
              <a:t>СЛИЧНОСТИ И РАЗЛИКЕ РАЗЛИЧИТИХ НАЧИНА ПРОДАЈЕ</a:t>
            </a:r>
            <a:endParaRPr lang="sr-Latn-RS" sz="3200" dirty="0">
              <a:latin typeface="+mn-lt"/>
            </a:endParaRPr>
          </a:p>
        </p:txBody>
      </p:sp>
      <p:sp>
        <p:nvSpPr>
          <p:cNvPr id="2" name="TextBox 1">
            <a:extLst>
              <a:ext uri="{FF2B5EF4-FFF2-40B4-BE49-F238E27FC236}">
                <a16:creationId xmlns:a16="http://schemas.microsoft.com/office/drawing/2014/main" id="{C5813499-B7AA-3EE0-4191-897A944290DE}"/>
              </a:ext>
            </a:extLst>
          </p:cNvPr>
          <p:cNvSpPr txBox="1"/>
          <p:nvPr/>
        </p:nvSpPr>
        <p:spPr>
          <a:xfrm>
            <a:off x="838201" y="1305341"/>
            <a:ext cx="10515598"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ffectLst/>
                <a:ea typeface="Calibri" panose="020F0502020204030204" pitchFamily="34" charset="0"/>
                <a:cs typeface="Times New Roman" panose="02020603050405020304" pitchFamily="18" charset="0"/>
              </a:rPr>
              <a:t>Продајна документација </a:t>
            </a:r>
          </a:p>
        </p:txBody>
      </p:sp>
      <p:sp>
        <p:nvSpPr>
          <p:cNvPr id="13" name="TextBox 12">
            <a:extLst>
              <a:ext uri="{FF2B5EF4-FFF2-40B4-BE49-F238E27FC236}">
                <a16:creationId xmlns:a16="http://schemas.microsoft.com/office/drawing/2014/main" id="{FA03884C-71E9-6A0C-6E8D-981BEC8D3AD0}"/>
              </a:ext>
            </a:extLst>
          </p:cNvPr>
          <p:cNvSpPr txBox="1"/>
          <p:nvPr/>
        </p:nvSpPr>
        <p:spPr>
          <a:xfrm>
            <a:off x="838200" y="2203290"/>
            <a:ext cx="10515598" cy="1971374"/>
          </a:xfrm>
          <a:prstGeom prst="rect">
            <a:avLst/>
          </a:prstGeom>
          <a:noFill/>
          <a:ln w="3175">
            <a:solidFill>
              <a:schemeClr val="tx1"/>
            </a:solidFill>
          </a:ln>
        </p:spPr>
        <p:txBody>
          <a:bodyPr wrap="square" rtlCol="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1) </a:t>
            </a:r>
            <a:r>
              <a:rPr lang="sr-Cyrl-RS" sz="1800" dirty="0">
                <a:effectLst/>
                <a:latin typeface="Calibri" panose="020F0502020204030204" pitchFamily="34" charset="0"/>
                <a:ea typeface="Calibri" panose="020F0502020204030204" pitchFamily="34" charset="0"/>
                <a:cs typeface="Calibri" panose="020F0502020204030204" pitchFamily="34" charset="0"/>
              </a:rPr>
              <a:t>информације о предмету продаје</a:t>
            </a:r>
            <a:r>
              <a:rPr lang="sr-Cyrl-RS" dirty="0">
                <a:latin typeface="Calibri" panose="020F0502020204030204" pitchFamily="34" charset="0"/>
                <a:ea typeface="Calibri" panose="020F0502020204030204" pitchFamily="34" charset="0"/>
                <a:cs typeface="Calibri" panose="020F0502020204030204" pitchFamily="34" charset="0"/>
              </a:rPr>
              <a:t> (</a:t>
            </a:r>
            <a:r>
              <a:rPr lang="ru-RU" sz="1800" dirty="0">
                <a:effectLst/>
                <a:latin typeface="Calibri" panose="020F0502020204030204" pitchFamily="34" charset="0"/>
                <a:ea typeface="Calibri" panose="020F0502020204030204" pitchFamily="34" charset="0"/>
                <a:cs typeface="Calibri" panose="020F0502020204030204" pitchFamily="34" charset="0"/>
              </a:rPr>
              <a:t>опис и техничке карактеристике предмета продаје)</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sr-Cyrl-RS"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sr-Cyrl-RS" dirty="0">
                <a:latin typeface="Calibri" panose="020F0502020204030204" pitchFamily="34" charset="0"/>
                <a:ea typeface="Calibri" panose="020F0502020204030204" pitchFamily="34" charset="0"/>
                <a:cs typeface="Calibri" panose="020F0502020204030204" pitchFamily="34" charset="0"/>
              </a:rPr>
              <a:t>3) нацрт купопродајног уговора;</a:t>
            </a: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4) нацрт банкарске гаранције;</a:t>
            </a:r>
          </a:p>
          <a:p>
            <a:pPr>
              <a:lnSpc>
                <a:spcPct val="107000"/>
              </a:lnSpc>
              <a:spcAft>
                <a:spcPts val="800"/>
              </a:spcAft>
            </a:pPr>
            <a:r>
              <a:rPr lang="sr-Cyrl-RS" dirty="0">
                <a:latin typeface="Calibri" panose="020F0502020204030204" pitchFamily="34" charset="0"/>
                <a:ea typeface="Calibri" panose="020F0502020204030204" pitchFamily="34" charset="0"/>
                <a:cs typeface="Calibri" panose="020F0502020204030204" pitchFamily="34" charset="0"/>
              </a:rPr>
              <a:t>5) </a:t>
            </a:r>
            <a:r>
              <a:rPr lang="ru-RU" dirty="0">
                <a:latin typeface="Calibri" panose="020F0502020204030204" pitchFamily="34" charset="0"/>
                <a:ea typeface="Calibri" panose="020F0502020204030204" pitchFamily="34" charset="0"/>
                <a:cs typeface="Calibri" panose="020F0502020204030204" pitchFamily="34" charset="0"/>
              </a:rPr>
              <a:t>уговор о чувању поверљивих података</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Calibri" panose="020F0502020204030204" pitchFamily="34" charset="0"/>
              </a:rPr>
              <a:t>6) обавештење потенцијалним купцима да се имовина купује у виђеном стању.</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42FA282D-BB4E-D73F-F82E-32D45F3963E7}"/>
              </a:ext>
            </a:extLst>
          </p:cNvPr>
          <p:cNvSpPr txBox="1"/>
          <p:nvPr/>
        </p:nvSpPr>
        <p:spPr>
          <a:xfrm>
            <a:off x="5439350" y="4174664"/>
            <a:ext cx="336550" cy="595932"/>
          </a:xfrm>
          <a:prstGeom prst="rect">
            <a:avLst/>
          </a:prstGeom>
          <a:noFill/>
          <a:ln w="3175">
            <a:noFill/>
          </a:ln>
        </p:spPr>
        <p:txBody>
          <a:bodyPr wrap="square" rtlCol="0">
            <a:spAutoFit/>
          </a:bodyPr>
          <a:lstStyle/>
          <a:p>
            <a:pPr>
              <a:lnSpc>
                <a:spcPct val="107000"/>
              </a:lnSpc>
              <a:spcAft>
                <a:spcPts val="800"/>
              </a:spcAft>
            </a:pPr>
            <a:r>
              <a:rPr lang="sr-Cyrl-RS" sz="3200" dirty="0">
                <a:latin typeface="Calibri" panose="020F0502020204030204" pitchFamily="34" charset="0"/>
                <a:ea typeface="Calibri" panose="020F0502020204030204" pitchFamily="34" charset="0"/>
                <a:cs typeface="Calibri" panose="020F0502020204030204" pitchFamily="34"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8B28CF18-FA4E-B787-2854-CE625ABD3690}"/>
              </a:ext>
            </a:extLst>
          </p:cNvPr>
          <p:cNvSpPr txBox="1"/>
          <p:nvPr/>
        </p:nvSpPr>
        <p:spPr>
          <a:xfrm>
            <a:off x="838199" y="4770596"/>
            <a:ext cx="10515598" cy="1173463"/>
          </a:xfrm>
          <a:prstGeom prst="rect">
            <a:avLst/>
          </a:prstGeom>
          <a:noFill/>
          <a:ln w="3175">
            <a:solidFill>
              <a:schemeClr val="tx1"/>
            </a:solidFill>
          </a:ln>
        </p:spPr>
        <p:txBody>
          <a:bodyPr wrap="square" rtlCol="0">
            <a:spAutoFit/>
          </a:bodyPr>
          <a:lstStyle/>
          <a:p>
            <a:pPr>
              <a:lnSpc>
                <a:spcPct val="107000"/>
              </a:lnSpc>
              <a:spcAft>
                <a:spcPts val="800"/>
              </a:spcAft>
            </a:pPr>
            <a:r>
              <a:rPr lang="sr-Cyrl-RS" sz="1800" b="1" dirty="0">
                <a:effectLst/>
                <a:latin typeface="Calibri" panose="020F0502020204030204" pitchFamily="34" charset="0"/>
                <a:ea typeface="Calibri" panose="020F0502020204030204" pitchFamily="34" charset="0"/>
                <a:cs typeface="Calibri" panose="020F0502020204030204" pitchFamily="34" charset="0"/>
              </a:rPr>
              <a:t>ЈАВНО НАДМЕТАЊЕ И ЈАВНО ПРИКУПЉАЊЕ ПОНУДА :</a:t>
            </a:r>
          </a:p>
          <a:p>
            <a:pPr>
              <a:lnSpc>
                <a:spcPct val="107000"/>
              </a:lnSpc>
              <a:spcAft>
                <a:spcPts val="800"/>
              </a:spcAft>
            </a:pPr>
            <a:r>
              <a:rPr lang="sr-Cyrl-RS" dirty="0">
                <a:effectLst/>
                <a:latin typeface="Calibri" panose="020F0502020204030204" pitchFamily="34" charset="0"/>
                <a:ea typeface="Calibri" panose="020F0502020204030204" pitchFamily="34" charset="0"/>
                <a:cs typeface="Calibri" panose="020F0502020204030204" pitchFamily="34" charset="0"/>
              </a:rPr>
              <a:t>7</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ru-RU" dirty="0">
                <a:effectLst/>
                <a:latin typeface="Calibri" panose="020F0502020204030204" pitchFamily="34" charset="0"/>
                <a:ea typeface="Calibri" panose="020F0502020204030204" pitchFamily="34" charset="0"/>
                <a:cs typeface="Calibri" panose="020F0502020204030204" pitchFamily="34" charset="0"/>
              </a:rPr>
              <a:t>образац пријаве за учешће у поступку продаје; </a:t>
            </a:r>
          </a:p>
          <a:p>
            <a:pPr>
              <a:lnSpc>
                <a:spcPct val="107000"/>
              </a:lnSpc>
              <a:spcAft>
                <a:spcPts val="800"/>
              </a:spcAft>
            </a:pPr>
            <a:r>
              <a:rPr lang="ru-RU" dirty="0">
                <a:latin typeface="Calibri" panose="020F0502020204030204" pitchFamily="34" charset="0"/>
                <a:ea typeface="Calibri" panose="020F0502020204030204" pitchFamily="34" charset="0"/>
                <a:cs typeface="Calibri" panose="020F0502020204030204" pitchFamily="34" charset="0"/>
              </a:rPr>
              <a:t>8) </a:t>
            </a:r>
            <a:r>
              <a:rPr lang="ru-RU" dirty="0">
                <a:effectLst/>
                <a:latin typeface="Calibri" panose="020F0502020204030204" pitchFamily="34" charset="0"/>
                <a:ea typeface="Calibri" panose="020F0502020204030204" pitchFamily="34" charset="0"/>
                <a:cs typeface="Calibri" panose="020F0502020204030204" pitchFamily="34" charset="0"/>
              </a:rPr>
              <a:t>изјава о губитку права на повраћај депозита</a:t>
            </a:r>
            <a:r>
              <a:rPr lang="en-US" dirty="0">
                <a:effectLst/>
                <a:latin typeface="Calibri" panose="020F0502020204030204" pitchFamily="34" charset="0"/>
                <a:ea typeface="Calibri" panose="020F0502020204030204" pitchFamily="34" charset="0"/>
                <a:cs typeface="Calibri" panose="020F0502020204030204" pitchFamily="34"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5336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813499-B7AA-3EE0-4191-897A944290DE}"/>
              </a:ext>
            </a:extLst>
          </p:cNvPr>
          <p:cNvSpPr txBox="1"/>
          <p:nvPr/>
        </p:nvSpPr>
        <p:spPr>
          <a:xfrm>
            <a:off x="838201" y="1291814"/>
            <a:ext cx="10515598" cy="8309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ru-RU" sz="2400" b="1" kern="0" dirty="0">
                <a:ea typeface="Calibri" panose="020F0502020204030204" pitchFamily="34" charset="0"/>
                <a:cs typeface="Times New Roman" panose="02020603050405020304" pitchFamily="18" charset="0"/>
              </a:rPr>
              <a:t>О</a:t>
            </a:r>
            <a:r>
              <a:rPr lang="ru-RU" sz="2400" b="1" kern="0" dirty="0">
                <a:effectLst/>
                <a:ea typeface="Calibri" panose="020F0502020204030204" pitchFamily="34" charset="0"/>
                <a:cs typeface="Times New Roman" panose="02020603050405020304" pitchFamily="18" charset="0"/>
              </a:rPr>
              <a:t>бавештење о намери, плану продаје, начину уновчења, методу продаје и роковима продаје</a:t>
            </a:r>
            <a:endParaRPr lang="sr-Cyrl-RS" sz="2400" b="1" kern="0" dirty="0">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A03884C-71E9-6A0C-6E8D-981BEC8D3AD0}"/>
              </a:ext>
            </a:extLst>
          </p:cNvPr>
          <p:cNvSpPr txBox="1"/>
          <p:nvPr/>
        </p:nvSpPr>
        <p:spPr>
          <a:xfrm>
            <a:off x="2837293" y="3191513"/>
            <a:ext cx="6517404" cy="774507"/>
          </a:xfrm>
          <a:prstGeom prst="rect">
            <a:avLst/>
          </a:prstGeom>
          <a:noFill/>
          <a:ln w="3175">
            <a:solidFill>
              <a:schemeClr val="tx1"/>
            </a:solidFill>
          </a:ln>
        </p:spPr>
        <p:txBody>
          <a:bodyPr wrap="square" rtlCol="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1) </a:t>
            </a:r>
            <a:r>
              <a:rPr lang="en-US" sz="1800" dirty="0" err="1">
                <a:effectLst/>
                <a:latin typeface="Calibri" panose="020F0502020204030204" pitchFamily="34" charset="0"/>
                <a:ea typeface="Calibri" panose="020F0502020204030204" pitchFamily="34" charset="0"/>
                <a:cs typeface="Calibri" panose="020F0502020204030204" pitchFamily="34" charset="0"/>
              </a:rPr>
              <a:t>место</a:t>
            </a:r>
            <a:r>
              <a:rPr lang="en-US" sz="1800" dirty="0">
                <a:effectLst/>
                <a:latin typeface="Calibri" panose="020F0502020204030204" pitchFamily="34" charset="0"/>
                <a:ea typeface="Calibri" panose="020F0502020204030204" pitchFamily="34" charset="0"/>
                <a:cs typeface="Calibri" panose="020F0502020204030204" pitchFamily="34" charset="0"/>
              </a:rPr>
              <a:t> и </a:t>
            </a:r>
            <a:r>
              <a:rPr lang="en-US" sz="1800" dirty="0" err="1">
                <a:effectLst/>
                <a:latin typeface="Calibri" panose="020F0502020204030204" pitchFamily="34" charset="0"/>
                <a:ea typeface="Calibri" panose="020F0502020204030204" pitchFamily="34" charset="0"/>
                <a:cs typeface="Calibri" panose="020F0502020204030204" pitchFamily="34" charset="0"/>
              </a:rPr>
              <a:t>адрес</a:t>
            </a:r>
            <a:r>
              <a:rPr lang="sr-Cyrl-RS" sz="1800" dirty="0">
                <a:effectLst/>
                <a:latin typeface="Calibri" panose="020F0502020204030204" pitchFamily="34" charset="0"/>
                <a:ea typeface="Calibri" panose="020F0502020204030204" pitchFamily="34" charset="0"/>
                <a:cs typeface="Calibri" panose="020F0502020204030204" pitchFamily="34" charset="0"/>
              </a:rPr>
              <a:t>а</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на</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којој</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се</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имовина</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налази</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2) </a:t>
            </a:r>
            <a:r>
              <a:rPr lang="en-US" sz="1800" dirty="0" err="1">
                <a:effectLst/>
                <a:latin typeface="Calibri" panose="020F0502020204030204" pitchFamily="34" charset="0"/>
                <a:ea typeface="Calibri" panose="020F0502020204030204" pitchFamily="34" charset="0"/>
                <a:cs typeface="Calibri" panose="020F0502020204030204" pitchFamily="34" charset="0"/>
              </a:rPr>
              <a:t>детаљан</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опис</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имовине</a:t>
            </a:r>
            <a:r>
              <a:rPr lang="en-US" sz="1800" dirty="0">
                <a:effectLst/>
                <a:latin typeface="Calibri" panose="020F0502020204030204" pitchFamily="34" charset="0"/>
                <a:ea typeface="Calibri" panose="020F0502020204030204" pitchFamily="34" charset="0"/>
                <a:cs typeface="Calibri" panose="020F0502020204030204" pitchFamily="34" charset="0"/>
              </a:rPr>
              <a:t> и </a:t>
            </a:r>
            <a:r>
              <a:rPr lang="en-US" sz="1800" dirty="0" err="1">
                <a:effectLst/>
                <a:latin typeface="Calibri" panose="020F0502020204030204" pitchFamily="34" charset="0"/>
                <a:ea typeface="Calibri" panose="020F0502020204030204" pitchFamily="34" charset="0"/>
                <a:cs typeface="Calibri" panose="020F0502020204030204" pitchFamily="34" charset="0"/>
              </a:rPr>
              <a:t>њене</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функције</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E3BB171-25DE-6212-3B42-DA27A464DF8C}"/>
              </a:ext>
            </a:extLst>
          </p:cNvPr>
          <p:cNvSpPr txBox="1"/>
          <p:nvPr/>
        </p:nvSpPr>
        <p:spPr>
          <a:xfrm>
            <a:off x="838200" y="4395661"/>
            <a:ext cx="2869047" cy="1367234"/>
          </a:xfrm>
          <a:prstGeom prst="rect">
            <a:avLst/>
          </a:prstGeom>
          <a:noFill/>
          <a:ln w="3175">
            <a:solidFill>
              <a:schemeClr val="tx1"/>
            </a:solidFill>
          </a:ln>
        </p:spPr>
        <p:txBody>
          <a:bodyPr wrap="square" rtlCol="0">
            <a:spAutoFit/>
          </a:bodyPr>
          <a:lstStyle/>
          <a:p>
            <a:pPr>
              <a:lnSpc>
                <a:spcPct val="107000"/>
              </a:lnSpc>
              <a:spcAft>
                <a:spcPts val="800"/>
              </a:spcAft>
            </a:pPr>
            <a:r>
              <a:rPr lang="sr-Cyrl-RS" sz="1800" b="1" dirty="0">
                <a:effectLst/>
                <a:latin typeface="Calibri" panose="020F0502020204030204" pitchFamily="34" charset="0"/>
                <a:ea typeface="Calibri" panose="020F0502020204030204" pitchFamily="34" charset="0"/>
                <a:cs typeface="Calibri" panose="020F0502020204030204" pitchFamily="34" charset="0"/>
              </a:rPr>
              <a:t>ЈАВНО НАДМЕТАЊЕ:</a:t>
            </a:r>
          </a:p>
          <a:p>
            <a:pPr>
              <a:lnSpc>
                <a:spcPct val="107000"/>
              </a:lnSpc>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3) </a:t>
            </a:r>
            <a:r>
              <a:rPr lang="en-US" u="sng" dirty="0" err="1">
                <a:effectLst/>
                <a:latin typeface="Calibri" panose="020F0502020204030204" pitchFamily="34" charset="0"/>
                <a:ea typeface="Calibri" panose="020F0502020204030204" pitchFamily="34" charset="0"/>
                <a:cs typeface="Calibri" panose="020F0502020204030204" pitchFamily="34" charset="0"/>
              </a:rPr>
              <a:t>почетн</a:t>
            </a:r>
            <a:r>
              <a:rPr lang="sr-Cyrl-RS" u="sng" dirty="0">
                <a:effectLst/>
                <a:latin typeface="Calibri" panose="020F0502020204030204" pitchFamily="34" charset="0"/>
                <a:ea typeface="Calibri" panose="020F0502020204030204" pitchFamily="34" charset="0"/>
                <a:cs typeface="Calibri" panose="020F0502020204030204" pitchFamily="34" charset="0"/>
              </a:rPr>
              <a:t>а</a:t>
            </a:r>
            <a:r>
              <a:rPr lang="en-US" u="sng" dirty="0">
                <a:effectLst/>
                <a:latin typeface="Calibri" panose="020F0502020204030204" pitchFamily="34" charset="0"/>
                <a:ea typeface="Calibri" panose="020F0502020204030204" pitchFamily="34" charset="0"/>
                <a:cs typeface="Calibri" panose="020F0502020204030204" pitchFamily="34" charset="0"/>
              </a:rPr>
              <a:t> </a:t>
            </a:r>
            <a:r>
              <a:rPr lang="en-US" u="sng" dirty="0" err="1">
                <a:effectLst/>
                <a:latin typeface="Calibri" panose="020F0502020204030204" pitchFamily="34" charset="0"/>
                <a:ea typeface="Calibri" panose="020F0502020204030204" pitchFamily="34" charset="0"/>
                <a:cs typeface="Calibri" panose="020F0502020204030204" pitchFamily="34" charset="0"/>
              </a:rPr>
              <a:t>цен</a:t>
            </a:r>
            <a:r>
              <a:rPr lang="sr-Cyrl-RS" u="sng" dirty="0">
                <a:effectLst/>
                <a:latin typeface="Calibri" panose="020F0502020204030204" pitchFamily="34" charset="0"/>
                <a:ea typeface="Calibri" panose="020F0502020204030204" pitchFamily="34" charset="0"/>
                <a:cs typeface="Calibri" panose="020F0502020204030204" pitchFamily="34" charset="0"/>
              </a:rPr>
              <a:t>а</a:t>
            </a:r>
            <a:r>
              <a:rPr lang="en-US" u="sng"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и </a:t>
            </a:r>
            <a:r>
              <a:rPr lang="en-US" dirty="0" err="1">
                <a:effectLst/>
                <a:latin typeface="Calibri" panose="020F0502020204030204" pitchFamily="34" charset="0"/>
                <a:ea typeface="Calibri" panose="020F0502020204030204" pitchFamily="34" charset="0"/>
                <a:cs typeface="Calibri" panose="020F0502020204030204" pitchFamily="34" charset="0"/>
              </a:rPr>
              <a:t>услов</a:t>
            </a:r>
            <a:r>
              <a:rPr lang="sr-Cyrl-RS" dirty="0">
                <a:effectLst/>
                <a:latin typeface="Calibri" panose="020F0502020204030204" pitchFamily="34" charset="0"/>
                <a:ea typeface="Calibri" panose="020F0502020204030204" pitchFamily="34" charset="0"/>
                <a:cs typeface="Calibri" panose="020F0502020204030204" pitchFamily="34" charset="0"/>
              </a:rPr>
              <a:t>и</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под</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којима</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ће</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се</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извршити</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јавно</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надметање</a:t>
            </a:r>
            <a:r>
              <a:rPr lang="en-US" dirty="0">
                <a:effectLst/>
                <a:latin typeface="Calibri" panose="020F0502020204030204" pitchFamily="34" charset="0"/>
                <a:ea typeface="Calibri" panose="020F0502020204030204" pitchFamily="34" charset="0"/>
                <a:cs typeface="Calibri" panose="020F0502020204030204" pitchFamily="34"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A1220D4E-009E-D053-8507-AEFF21D6A3D8}"/>
              </a:ext>
            </a:extLst>
          </p:cNvPr>
          <p:cNvSpPr txBox="1"/>
          <p:nvPr/>
        </p:nvSpPr>
        <p:spPr>
          <a:xfrm>
            <a:off x="3991842" y="4395661"/>
            <a:ext cx="3448628" cy="1173463"/>
          </a:xfrm>
          <a:prstGeom prst="rect">
            <a:avLst/>
          </a:prstGeom>
          <a:noFill/>
          <a:ln w="3175">
            <a:solidFill>
              <a:schemeClr val="tx1"/>
            </a:solidFill>
          </a:ln>
        </p:spPr>
        <p:txBody>
          <a:bodyPr wrap="square" rtlCol="0">
            <a:spAutoFit/>
          </a:bodyPr>
          <a:lstStyle/>
          <a:p>
            <a:pPr>
              <a:lnSpc>
                <a:spcPct val="107000"/>
              </a:lnSpc>
              <a:spcAft>
                <a:spcPts val="800"/>
              </a:spcAft>
            </a:pPr>
            <a:r>
              <a:rPr lang="sr-Cyrl-RS" sz="1800" b="1" dirty="0">
                <a:effectLst/>
                <a:latin typeface="Calibri" panose="020F0502020204030204" pitchFamily="34" charset="0"/>
                <a:ea typeface="Calibri" panose="020F0502020204030204" pitchFamily="34" charset="0"/>
                <a:cs typeface="Calibri" panose="020F0502020204030204" pitchFamily="34" charset="0"/>
              </a:rPr>
              <a:t>ЈАВНО ПРИКУПЉАЊЕ ПОНУДА:</a:t>
            </a:r>
            <a:endParaRPr lang="sr-Cyrl-RS" b="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3) </a:t>
            </a:r>
            <a:r>
              <a:rPr lang="en-US" u="sng" dirty="0" err="1">
                <a:effectLst/>
                <a:latin typeface="Calibri" panose="020F0502020204030204" pitchFamily="34" charset="0"/>
                <a:ea typeface="Calibri" panose="020F0502020204030204" pitchFamily="34" charset="0"/>
                <a:cs typeface="Calibri" panose="020F0502020204030204" pitchFamily="34" charset="0"/>
              </a:rPr>
              <a:t>процен</a:t>
            </a:r>
            <a:r>
              <a:rPr lang="sr-Cyrl-RS" u="sng" dirty="0">
                <a:effectLst/>
                <a:latin typeface="Calibri" panose="020F0502020204030204" pitchFamily="34" charset="0"/>
                <a:ea typeface="Calibri" panose="020F0502020204030204" pitchFamily="34" charset="0"/>
                <a:cs typeface="Calibri" panose="020F0502020204030204" pitchFamily="34" charset="0"/>
              </a:rPr>
              <a:t>а</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вредности</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имовине</a:t>
            </a:r>
            <a:r>
              <a:rPr lang="en-US" dirty="0">
                <a:effectLst/>
                <a:latin typeface="Calibri" panose="020F0502020204030204" pitchFamily="34" charset="0"/>
                <a:ea typeface="Calibri" panose="020F0502020204030204" pitchFamily="34" charset="0"/>
                <a:cs typeface="Calibri" panose="020F0502020204030204" pitchFamily="34"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4) </a:t>
            </a:r>
            <a:r>
              <a:rPr lang="en-US" u="sng" dirty="0" err="1">
                <a:effectLst/>
                <a:latin typeface="Calibri" panose="020F0502020204030204" pitchFamily="34" charset="0"/>
                <a:ea typeface="Calibri" panose="020F0502020204030204" pitchFamily="34" charset="0"/>
                <a:cs typeface="Calibri" panose="020F0502020204030204" pitchFamily="34" charset="0"/>
              </a:rPr>
              <a:t>процедур</a:t>
            </a:r>
            <a:r>
              <a:rPr lang="sr-Cyrl-RS" u="sng" dirty="0">
                <a:effectLst/>
                <a:latin typeface="Calibri" panose="020F0502020204030204" pitchFamily="34" charset="0"/>
                <a:ea typeface="Calibri" panose="020F0502020204030204" pitchFamily="34" charset="0"/>
                <a:cs typeface="Calibri" panose="020F0502020204030204" pitchFamily="34" charset="0"/>
              </a:rPr>
              <a:t>а</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за</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избор</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понуда</a:t>
            </a:r>
            <a:r>
              <a:rPr lang="en-US" dirty="0">
                <a:effectLst/>
                <a:latin typeface="Calibri" panose="020F0502020204030204" pitchFamily="34" charset="0"/>
                <a:ea typeface="Calibri" panose="020F0502020204030204" pitchFamily="34" charset="0"/>
                <a:cs typeface="Calibri" panose="020F0502020204030204" pitchFamily="34"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8A7FDEF4-A6E3-D816-E0FF-894B8E9CA14B}"/>
              </a:ext>
            </a:extLst>
          </p:cNvPr>
          <p:cNvSpPr txBox="1"/>
          <p:nvPr/>
        </p:nvSpPr>
        <p:spPr>
          <a:xfrm>
            <a:off x="7725066" y="4395661"/>
            <a:ext cx="3728025" cy="2165145"/>
          </a:xfrm>
          <a:prstGeom prst="rect">
            <a:avLst/>
          </a:prstGeom>
          <a:noFill/>
          <a:ln w="3175">
            <a:solidFill>
              <a:schemeClr val="tx1"/>
            </a:solidFill>
          </a:ln>
        </p:spPr>
        <p:txBody>
          <a:bodyPr wrap="square" rtlCol="0">
            <a:spAutoFit/>
          </a:bodyPr>
          <a:lstStyle/>
          <a:p>
            <a:pPr>
              <a:lnSpc>
                <a:spcPct val="107000"/>
              </a:lnSpc>
              <a:spcAft>
                <a:spcPts val="800"/>
              </a:spcAft>
            </a:pPr>
            <a:r>
              <a:rPr lang="sr-Cyrl-RS" sz="1800" b="1" dirty="0">
                <a:effectLst/>
                <a:latin typeface="Calibri" panose="020F0502020204030204" pitchFamily="34" charset="0"/>
                <a:ea typeface="Calibri" panose="020F0502020204030204" pitchFamily="34" charset="0"/>
                <a:cs typeface="Calibri" panose="020F0502020204030204" pitchFamily="34" charset="0"/>
              </a:rPr>
              <a:t>НЕПОСРЕДНА ПОГОДБА:</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3) </a:t>
            </a:r>
            <a:r>
              <a:rPr lang="en-US" sz="1800" u="sng" dirty="0" err="1">
                <a:effectLst/>
                <a:latin typeface="Calibri" panose="020F0502020204030204" pitchFamily="34" charset="0"/>
                <a:ea typeface="Calibri" panose="020F0502020204030204" pitchFamily="34" charset="0"/>
                <a:cs typeface="Calibri" panose="020F0502020204030204" pitchFamily="34" charset="0"/>
              </a:rPr>
              <a:t>процен</a:t>
            </a:r>
            <a:r>
              <a:rPr lang="sr-Cyrl-RS" sz="1800" u="sng" dirty="0">
                <a:effectLst/>
                <a:latin typeface="Calibri" panose="020F0502020204030204" pitchFamily="34" charset="0"/>
                <a:ea typeface="Calibri" panose="020F0502020204030204" pitchFamily="34" charset="0"/>
                <a:cs typeface="Calibri" panose="020F0502020204030204" pitchFamily="34" charset="0"/>
              </a:rPr>
              <a:t>а</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вредности</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имовине</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4) </a:t>
            </a:r>
            <a:r>
              <a:rPr lang="en-US" sz="1800" u="sng" dirty="0" err="1">
                <a:effectLst/>
                <a:latin typeface="Calibri" panose="020F0502020204030204" pitchFamily="34" charset="0"/>
                <a:ea typeface="Calibri" panose="020F0502020204030204" pitchFamily="34" charset="0"/>
                <a:cs typeface="Calibri" panose="020F0502020204030204" pitchFamily="34" charset="0"/>
              </a:rPr>
              <a:t>пода</a:t>
            </a:r>
            <a:r>
              <a:rPr lang="sr-Cyrl-RS" sz="1800" u="sng" dirty="0">
                <a:effectLst/>
                <a:latin typeface="Calibri" panose="020F0502020204030204" pitchFamily="34" charset="0"/>
                <a:ea typeface="Calibri" panose="020F0502020204030204" pitchFamily="34" charset="0"/>
                <a:cs typeface="Calibri" panose="020F0502020204030204" pitchFamily="34" charset="0"/>
              </a:rPr>
              <a:t>ци</a:t>
            </a:r>
            <a:r>
              <a:rPr lang="en-US" sz="1800" u="sng" dirty="0">
                <a:effectLst/>
                <a:latin typeface="Calibri" panose="020F0502020204030204" pitchFamily="34" charset="0"/>
                <a:ea typeface="Calibri" panose="020F0502020204030204" pitchFamily="34" charset="0"/>
                <a:cs typeface="Calibri" panose="020F0502020204030204" pitchFamily="34" charset="0"/>
              </a:rPr>
              <a:t> о </a:t>
            </a:r>
            <a:r>
              <a:rPr lang="en-US" sz="1800" u="sng" dirty="0" err="1">
                <a:effectLst/>
                <a:latin typeface="Calibri" panose="020F0502020204030204" pitchFamily="34" charset="0"/>
                <a:ea typeface="Calibri" panose="020F0502020204030204" pitchFamily="34" charset="0"/>
                <a:cs typeface="Calibri" panose="020F0502020204030204" pitchFamily="34" charset="0"/>
              </a:rPr>
              <a:t>купцу</a:t>
            </a:r>
            <a:r>
              <a:rPr lang="en-US" sz="1800" u="sng"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који</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се</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предлаже</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5) </a:t>
            </a:r>
            <a:r>
              <a:rPr lang="en-US" sz="1800" dirty="0" err="1">
                <a:effectLst/>
                <a:latin typeface="Calibri" panose="020F0502020204030204" pitchFamily="34" charset="0"/>
                <a:ea typeface="Calibri" panose="020F0502020204030204" pitchFamily="34" charset="0"/>
                <a:cs typeface="Calibri" panose="020F0502020204030204" pitchFamily="34" charset="0"/>
              </a:rPr>
              <a:t>св</a:t>
            </a:r>
            <a:r>
              <a:rPr lang="sr-Cyrl-RS" sz="1800" dirty="0">
                <a:effectLst/>
                <a:latin typeface="Calibri" panose="020F0502020204030204" pitchFamily="34" charset="0"/>
                <a:ea typeface="Calibri" panose="020F0502020204030204" pitchFamily="34" charset="0"/>
                <a:cs typeface="Calibri" panose="020F0502020204030204" pitchFamily="34" charset="0"/>
              </a:rPr>
              <a:t>и</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услов</a:t>
            </a:r>
            <a:r>
              <a:rPr lang="sr-Cyrl-RS" sz="1800" dirty="0">
                <a:effectLst/>
                <a:latin typeface="Calibri" panose="020F0502020204030204" pitchFamily="34" charset="0"/>
                <a:ea typeface="Calibri" panose="020F0502020204030204" pitchFamily="34" charset="0"/>
                <a:cs typeface="Calibri" panose="020F0502020204030204" pitchFamily="34" charset="0"/>
              </a:rPr>
              <a:t>и</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продаје</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кој</a:t>
            </a:r>
            <a:r>
              <a:rPr lang="sr-Cyrl-RS" sz="1800" dirty="0">
                <a:effectLst/>
                <a:latin typeface="Calibri" panose="020F0502020204030204" pitchFamily="34" charset="0"/>
                <a:ea typeface="Calibri" panose="020F0502020204030204" pitchFamily="34" charset="0"/>
                <a:cs typeface="Calibri" panose="020F0502020204030204" pitchFamily="34" charset="0"/>
              </a:rPr>
              <a:t>и</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се</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предлаж</a:t>
            </a:r>
            <a:r>
              <a:rPr lang="sr-Cyrl-RS" sz="1800" dirty="0">
                <a:effectLst/>
                <a:latin typeface="Calibri" panose="020F0502020204030204" pitchFamily="34" charset="0"/>
                <a:ea typeface="Calibri" panose="020F0502020204030204" pitchFamily="34" charset="0"/>
                <a:cs typeface="Calibri" panose="020F0502020204030204" pitchFamily="34" charset="0"/>
              </a:rPr>
              <a:t>у</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укључивши</a:t>
            </a:r>
            <a:r>
              <a:rPr lang="en-US" sz="1800" dirty="0">
                <a:effectLst/>
                <a:latin typeface="Calibri" panose="020F0502020204030204" pitchFamily="34" charset="0"/>
                <a:ea typeface="Calibri" panose="020F0502020204030204" pitchFamily="34" charset="0"/>
                <a:cs typeface="Calibri" panose="020F0502020204030204" pitchFamily="34" charset="0"/>
              </a:rPr>
              <a:t> и </a:t>
            </a:r>
            <a:r>
              <a:rPr lang="en-US" sz="1800" u="sng" dirty="0" err="1">
                <a:effectLst/>
                <a:latin typeface="Calibri" panose="020F0502020204030204" pitchFamily="34" charset="0"/>
                <a:ea typeface="Calibri" panose="020F0502020204030204" pitchFamily="34" charset="0"/>
                <a:cs typeface="Calibri" panose="020F0502020204030204" pitchFamily="34" charset="0"/>
              </a:rPr>
              <a:t>цену</a:t>
            </a:r>
            <a:r>
              <a:rPr lang="en-US" sz="1800" u="sng" dirty="0">
                <a:effectLst/>
                <a:latin typeface="Calibri" panose="020F0502020204030204" pitchFamily="34" charset="0"/>
                <a:ea typeface="Calibri" panose="020F0502020204030204" pitchFamily="34" charset="0"/>
                <a:cs typeface="Calibri" panose="020F0502020204030204" pitchFamily="34" charset="0"/>
              </a:rPr>
              <a:t> и </a:t>
            </a:r>
            <a:r>
              <a:rPr lang="en-US" sz="1800" u="sng" dirty="0" err="1">
                <a:effectLst/>
                <a:latin typeface="Calibri" panose="020F0502020204030204" pitchFamily="34" charset="0"/>
                <a:ea typeface="Calibri" panose="020F0502020204030204" pitchFamily="34" charset="0"/>
                <a:cs typeface="Calibri" panose="020F0502020204030204" pitchFamily="34" charset="0"/>
              </a:rPr>
              <a:t>начин</a:t>
            </a:r>
            <a:r>
              <a:rPr lang="en-US" sz="1800" u="sng" dirty="0">
                <a:effectLst/>
                <a:latin typeface="Calibri" panose="020F0502020204030204" pitchFamily="34" charset="0"/>
                <a:ea typeface="Calibri" panose="020F0502020204030204" pitchFamily="34" charset="0"/>
                <a:cs typeface="Calibri" panose="020F0502020204030204" pitchFamily="34" charset="0"/>
              </a:rPr>
              <a:t> </a:t>
            </a:r>
            <a:r>
              <a:rPr lang="en-US" sz="1800" u="sng" dirty="0" err="1">
                <a:effectLst/>
                <a:latin typeface="Calibri" panose="020F0502020204030204" pitchFamily="34" charset="0"/>
                <a:ea typeface="Calibri" panose="020F0502020204030204" pitchFamily="34" charset="0"/>
                <a:cs typeface="Calibri" panose="020F0502020204030204" pitchFamily="34" charset="0"/>
              </a:rPr>
              <a:t>плаћања</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FA7BD885-4BFA-CCE8-BF4A-92C0CC8C3929}"/>
              </a:ext>
            </a:extLst>
          </p:cNvPr>
          <p:cNvSpPr txBox="1"/>
          <p:nvPr/>
        </p:nvSpPr>
        <p:spPr>
          <a:xfrm>
            <a:off x="838198" y="2367171"/>
            <a:ext cx="10515595" cy="7078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ru-RU" sz="2000" i="1" kern="0" dirty="0">
                <a:solidFill>
                  <a:schemeClr val="tx1"/>
                </a:solidFill>
                <a:effectLst/>
                <a:ea typeface="Calibri" panose="020F0502020204030204" pitchFamily="34" charset="0"/>
                <a:cs typeface="Times New Roman" panose="02020603050405020304" pitchFamily="18" charset="0"/>
              </a:rPr>
              <a:t>15 дана пре дана објављивања огласа о продаји односно 15 дана пре дана одржавања продаје непосредном погодбом</a:t>
            </a:r>
            <a:r>
              <a:rPr lang="sr-Cyrl-RS" sz="2000" i="1" kern="0" dirty="0">
                <a:solidFill>
                  <a:schemeClr val="tx1"/>
                </a:solidFill>
                <a:effectLst/>
                <a:ea typeface="Calibri" panose="020F0502020204030204" pitchFamily="34" charset="0"/>
                <a:cs typeface="Times New Roman" panose="02020603050405020304" pitchFamily="18" charset="0"/>
              </a:rPr>
              <a:t>: </a:t>
            </a:r>
          </a:p>
        </p:txBody>
      </p:sp>
      <p:sp>
        <p:nvSpPr>
          <p:cNvPr id="34" name="TextBox 33">
            <a:extLst>
              <a:ext uri="{FF2B5EF4-FFF2-40B4-BE49-F238E27FC236}">
                <a16:creationId xmlns:a16="http://schemas.microsoft.com/office/drawing/2014/main" id="{42FA282D-BB4E-D73F-F82E-32D45F3963E7}"/>
              </a:ext>
            </a:extLst>
          </p:cNvPr>
          <p:cNvSpPr txBox="1"/>
          <p:nvPr/>
        </p:nvSpPr>
        <p:spPr>
          <a:xfrm>
            <a:off x="5439350" y="3845368"/>
            <a:ext cx="336550" cy="595932"/>
          </a:xfrm>
          <a:prstGeom prst="rect">
            <a:avLst/>
          </a:prstGeom>
          <a:noFill/>
          <a:ln w="3175">
            <a:noFill/>
          </a:ln>
        </p:spPr>
        <p:txBody>
          <a:bodyPr wrap="square" rtlCol="0">
            <a:spAutoFit/>
          </a:bodyPr>
          <a:lstStyle/>
          <a:p>
            <a:pPr>
              <a:lnSpc>
                <a:spcPct val="107000"/>
              </a:lnSpc>
              <a:spcAft>
                <a:spcPts val="800"/>
              </a:spcAft>
            </a:pPr>
            <a:r>
              <a:rPr lang="sr-Cyrl-RS" sz="3200" dirty="0">
                <a:latin typeface="Calibri" panose="020F0502020204030204" pitchFamily="34" charset="0"/>
                <a:ea typeface="Calibri" panose="020F0502020204030204" pitchFamily="34" charset="0"/>
                <a:cs typeface="Calibri" panose="020F0502020204030204" pitchFamily="34"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2">
            <a:extLst>
              <a:ext uri="{FF2B5EF4-FFF2-40B4-BE49-F238E27FC236}">
                <a16:creationId xmlns:a16="http://schemas.microsoft.com/office/drawing/2014/main" id="{C9CD6E88-7167-BDFB-0B56-05277DCCC5E3}"/>
              </a:ext>
            </a:extLst>
          </p:cNvPr>
          <p:cNvSpPr>
            <a:spLocks noGrp="1"/>
          </p:cNvSpPr>
          <p:nvPr>
            <p:ph type="body" sz="quarter" idx="13"/>
          </p:nvPr>
        </p:nvSpPr>
        <p:spPr>
          <a:xfrm>
            <a:off x="838200" y="570368"/>
            <a:ext cx="10515599" cy="535531"/>
          </a:xfrm>
        </p:spPr>
        <p:txBody>
          <a:bodyPr/>
          <a:lstStyle/>
          <a:p>
            <a:r>
              <a:rPr lang="ru-RU" sz="3200" dirty="0">
                <a:latin typeface="+mn-lt"/>
              </a:rPr>
              <a:t>СЛИЧНОСТИ И РАЗЛИКЕ РАЗЛИЧИТИХ НАЧИНА ПРОДАЈЕ</a:t>
            </a:r>
            <a:endParaRPr lang="sr-Latn-RS" sz="3200" dirty="0">
              <a:latin typeface="+mn-lt"/>
            </a:endParaRPr>
          </a:p>
        </p:txBody>
      </p:sp>
    </p:spTree>
    <p:extLst>
      <p:ext uri="{BB962C8B-B14F-4D97-AF65-F5344CB8AC3E}">
        <p14:creationId xmlns:p14="http://schemas.microsoft.com/office/powerpoint/2010/main" val="3723091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B8948-F669-C04F-9831-C5F8F1B2B2C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A2F5D92-989C-338B-252F-B2643D63A353}"/>
              </a:ext>
            </a:extLst>
          </p:cNvPr>
          <p:cNvSpPr>
            <a:spLocks noGrp="1"/>
          </p:cNvSpPr>
          <p:nvPr>
            <p:ph type="body" sz="quarter" idx="13"/>
          </p:nvPr>
        </p:nvSpPr>
        <p:spPr>
          <a:xfrm>
            <a:off x="838200" y="570368"/>
            <a:ext cx="10515599" cy="535531"/>
          </a:xfrm>
        </p:spPr>
        <p:txBody>
          <a:bodyPr/>
          <a:lstStyle/>
          <a:p>
            <a:r>
              <a:rPr lang="sr-Cyrl-RS" sz="3200" dirty="0">
                <a:latin typeface="+mn-lt"/>
              </a:rPr>
              <a:t>ЈАВНО НАДМЕТАЊЕ</a:t>
            </a:r>
            <a:endParaRPr lang="sr-Latn-RS" sz="3200" dirty="0">
              <a:latin typeface="+mn-lt"/>
            </a:endParaRPr>
          </a:p>
        </p:txBody>
      </p:sp>
      <p:sp>
        <p:nvSpPr>
          <p:cNvPr id="2" name="TextBox 1">
            <a:extLst>
              <a:ext uri="{FF2B5EF4-FFF2-40B4-BE49-F238E27FC236}">
                <a16:creationId xmlns:a16="http://schemas.microsoft.com/office/drawing/2014/main" id="{2B68D70C-8503-8F2C-31AD-991B4001A984}"/>
              </a:ext>
            </a:extLst>
          </p:cNvPr>
          <p:cNvSpPr txBox="1"/>
          <p:nvPr/>
        </p:nvSpPr>
        <p:spPr>
          <a:xfrm>
            <a:off x="838201" y="1305341"/>
            <a:ext cx="10515598"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ffectLst/>
                <a:ea typeface="Calibri" panose="020F0502020204030204" pitchFamily="34" charset="0"/>
                <a:cs typeface="Times New Roman" panose="02020603050405020304" pitchFamily="18" charset="0"/>
              </a:rPr>
              <a:t>Продајна документација </a:t>
            </a:r>
          </a:p>
        </p:txBody>
      </p:sp>
      <p:sp>
        <p:nvSpPr>
          <p:cNvPr id="13" name="TextBox 12">
            <a:extLst>
              <a:ext uri="{FF2B5EF4-FFF2-40B4-BE49-F238E27FC236}">
                <a16:creationId xmlns:a16="http://schemas.microsoft.com/office/drawing/2014/main" id="{BFDC0223-D087-349C-E957-9BC6F92ACE8F}"/>
              </a:ext>
            </a:extLst>
          </p:cNvPr>
          <p:cNvSpPr txBox="1"/>
          <p:nvPr/>
        </p:nvSpPr>
        <p:spPr>
          <a:xfrm>
            <a:off x="838199" y="2203290"/>
            <a:ext cx="10515599" cy="2769284"/>
          </a:xfrm>
          <a:prstGeom prst="rect">
            <a:avLst/>
          </a:prstGeom>
          <a:noFill/>
          <a:ln w="3175">
            <a:solidFill>
              <a:schemeClr val="tx1"/>
            </a:solidFill>
          </a:ln>
        </p:spPr>
        <p:txBody>
          <a:bodyPr wrap="square" rtlCol="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1) </a:t>
            </a:r>
            <a:r>
              <a:rPr lang="sr-Cyrl-RS" sz="1800" dirty="0">
                <a:effectLst/>
                <a:latin typeface="Calibri" panose="020F0502020204030204" pitchFamily="34" charset="0"/>
                <a:ea typeface="Calibri" panose="020F0502020204030204" pitchFamily="34" charset="0"/>
                <a:cs typeface="Calibri" panose="020F0502020204030204" pitchFamily="34" charset="0"/>
              </a:rPr>
              <a:t>информације о предмету продаје</a:t>
            </a:r>
            <a:r>
              <a:rPr lang="sr-Cyrl-RS" dirty="0">
                <a:latin typeface="Calibri" panose="020F0502020204030204" pitchFamily="34" charset="0"/>
                <a:ea typeface="Calibri" panose="020F0502020204030204" pitchFamily="34" charset="0"/>
                <a:cs typeface="Calibri" panose="020F0502020204030204" pitchFamily="34" charset="0"/>
              </a:rPr>
              <a:t> (</a:t>
            </a:r>
            <a:r>
              <a:rPr lang="ru-RU" sz="1800" dirty="0">
                <a:effectLst/>
                <a:latin typeface="Calibri" panose="020F0502020204030204" pitchFamily="34" charset="0"/>
                <a:ea typeface="Calibri" panose="020F0502020204030204" pitchFamily="34" charset="0"/>
                <a:cs typeface="Calibri" panose="020F0502020204030204" pitchFamily="34" charset="0"/>
              </a:rPr>
              <a:t>опис и техничке карактеристике предмета продаје)</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sr-Cyrl-RS"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sr-Cyrl-RS" dirty="0">
                <a:latin typeface="Calibri" panose="020F0502020204030204" pitchFamily="34" charset="0"/>
                <a:ea typeface="Calibri" panose="020F0502020204030204" pitchFamily="34" charset="0"/>
                <a:cs typeface="Calibri" panose="020F0502020204030204" pitchFamily="34" charset="0"/>
              </a:rPr>
              <a:t>3) нацрт купопродајног уговора;</a:t>
            </a: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4) нацрт банкарске гаранције;</a:t>
            </a:r>
          </a:p>
          <a:p>
            <a:pPr>
              <a:lnSpc>
                <a:spcPct val="107000"/>
              </a:lnSpc>
              <a:spcAft>
                <a:spcPts val="800"/>
              </a:spcAft>
            </a:pPr>
            <a:r>
              <a:rPr lang="sr-Cyrl-RS" dirty="0">
                <a:latin typeface="Calibri" panose="020F0502020204030204" pitchFamily="34" charset="0"/>
                <a:ea typeface="Calibri" panose="020F0502020204030204" pitchFamily="34" charset="0"/>
                <a:cs typeface="Calibri" panose="020F0502020204030204" pitchFamily="34" charset="0"/>
              </a:rPr>
              <a:t>5) </a:t>
            </a:r>
            <a:r>
              <a:rPr lang="ru-RU" dirty="0">
                <a:latin typeface="Calibri" panose="020F0502020204030204" pitchFamily="34" charset="0"/>
                <a:ea typeface="Calibri" panose="020F0502020204030204" pitchFamily="34" charset="0"/>
                <a:cs typeface="Calibri" panose="020F0502020204030204" pitchFamily="34" charset="0"/>
              </a:rPr>
              <a:t>уговор о чувању поверљивих података</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Calibri" panose="020F0502020204030204" pitchFamily="34" charset="0"/>
              </a:rPr>
              <a:t>6) обавештење потенцијалним купцима да се имовина купује у виђеном стању.</a:t>
            </a:r>
            <a:endParaRPr lang="sr-Latn-RS"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sr-Cyrl-RS" dirty="0">
                <a:effectLst/>
                <a:latin typeface="Calibri" panose="020F0502020204030204" pitchFamily="34" charset="0"/>
                <a:ea typeface="Calibri" panose="020F0502020204030204" pitchFamily="34" charset="0"/>
                <a:cs typeface="Calibri" panose="020F0502020204030204" pitchFamily="34" charset="0"/>
              </a:rPr>
              <a:t>7</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ru-RU" dirty="0">
                <a:effectLst/>
                <a:latin typeface="Calibri" panose="020F0502020204030204" pitchFamily="34" charset="0"/>
                <a:ea typeface="Calibri" panose="020F0502020204030204" pitchFamily="34" charset="0"/>
                <a:cs typeface="Calibri" panose="020F0502020204030204" pitchFamily="34" charset="0"/>
              </a:rPr>
              <a:t>образац пријаве за учешће у поступку продаје; </a:t>
            </a:r>
          </a:p>
          <a:p>
            <a:pPr>
              <a:lnSpc>
                <a:spcPct val="107000"/>
              </a:lnSpc>
              <a:spcAft>
                <a:spcPts val="800"/>
              </a:spcAft>
            </a:pPr>
            <a:r>
              <a:rPr lang="ru-RU" dirty="0">
                <a:latin typeface="Calibri" panose="020F0502020204030204" pitchFamily="34" charset="0"/>
                <a:ea typeface="Calibri" panose="020F0502020204030204" pitchFamily="34" charset="0"/>
                <a:cs typeface="Calibri" panose="020F0502020204030204" pitchFamily="34" charset="0"/>
              </a:rPr>
              <a:t>8) </a:t>
            </a:r>
            <a:r>
              <a:rPr lang="ru-RU" dirty="0">
                <a:effectLst/>
                <a:latin typeface="Calibri" panose="020F0502020204030204" pitchFamily="34" charset="0"/>
                <a:ea typeface="Calibri" panose="020F0502020204030204" pitchFamily="34" charset="0"/>
                <a:cs typeface="Calibri" panose="020F0502020204030204" pitchFamily="34" charset="0"/>
              </a:rPr>
              <a:t>изјава о губитку права на повраћај депозита</a:t>
            </a:r>
            <a:r>
              <a:rPr lang="en-US" dirty="0">
                <a:effectLst/>
                <a:latin typeface="Calibri" panose="020F0502020204030204" pitchFamily="34" charset="0"/>
                <a:ea typeface="Calibri" panose="020F0502020204030204" pitchFamily="34" charset="0"/>
                <a:cs typeface="Calibri" panose="020F0502020204030204" pitchFamily="34"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6159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813499-B7AA-3EE0-4191-897A944290DE}"/>
              </a:ext>
            </a:extLst>
          </p:cNvPr>
          <p:cNvSpPr txBox="1"/>
          <p:nvPr/>
        </p:nvSpPr>
        <p:spPr>
          <a:xfrm>
            <a:off x="838201" y="1257762"/>
            <a:ext cx="10515598"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a typeface="Calibri" panose="020F0502020204030204" pitchFamily="34" charset="0"/>
                <a:cs typeface="Times New Roman" panose="02020603050405020304" pitchFamily="18" charset="0"/>
              </a:rPr>
              <a:t>Оглашавање</a:t>
            </a:r>
            <a:endParaRPr lang="sr-Cyrl-RS" sz="2400" b="1" kern="0" dirty="0">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A03884C-71E9-6A0C-6E8D-981BEC8D3AD0}"/>
              </a:ext>
            </a:extLst>
          </p:cNvPr>
          <p:cNvSpPr txBox="1"/>
          <p:nvPr/>
        </p:nvSpPr>
        <p:spPr>
          <a:xfrm>
            <a:off x="838200" y="2203290"/>
            <a:ext cx="10515598" cy="1367234"/>
          </a:xfrm>
          <a:prstGeom prst="rect">
            <a:avLst/>
          </a:prstGeom>
          <a:noFill/>
          <a:ln w="3175">
            <a:solidFill>
              <a:schemeClr val="tx1"/>
            </a:solidFill>
          </a:ln>
        </p:spPr>
        <p:txBody>
          <a:bodyPr wrap="square" rtlCol="0">
            <a:spAutoFit/>
          </a:bodyPr>
          <a:lstStyle/>
          <a:p>
            <a:pPr>
              <a:lnSpc>
                <a:spcPct val="107000"/>
              </a:lnSpc>
              <a:spcAft>
                <a:spcPts val="800"/>
              </a:spcAft>
            </a:pPr>
            <a:r>
              <a:rPr lang="sr-Cyrl-RS" sz="1800" b="1" dirty="0">
                <a:effectLst/>
                <a:latin typeface="Calibri" panose="020F0502020204030204" pitchFamily="34" charset="0"/>
                <a:ea typeface="Calibri" panose="020F0502020204030204" pitchFamily="34" charset="0"/>
                <a:cs typeface="Calibri" panose="020F0502020204030204" pitchFamily="34" charset="0"/>
              </a:rPr>
              <a:t>ЈАВНО НАДМЕТАЊЕ И ЈАВНО ПРИКУПЉАЊЕ ПОНУДА :</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Calibri" panose="020F0502020204030204" pitchFamily="34" charset="0"/>
              </a:rPr>
              <a:t>стечајни управник дужан је да огласи продају у најмање два високотиражна дневна листа који се дистрибуирају на целој територији Републике Србије и на интернет страни овлашћене организације и то најкасније 30 дана пре дана одређеног за јавно надметање или достављање понуда.</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42FA282D-BB4E-D73F-F82E-32D45F3963E7}"/>
              </a:ext>
            </a:extLst>
          </p:cNvPr>
          <p:cNvSpPr txBox="1"/>
          <p:nvPr/>
        </p:nvSpPr>
        <p:spPr>
          <a:xfrm>
            <a:off x="5439350" y="3664372"/>
            <a:ext cx="336550" cy="595932"/>
          </a:xfrm>
          <a:prstGeom prst="rect">
            <a:avLst/>
          </a:prstGeom>
          <a:noFill/>
          <a:ln w="3175">
            <a:noFill/>
          </a:ln>
        </p:spPr>
        <p:txBody>
          <a:bodyPr wrap="square" rtlCol="0">
            <a:spAutoFit/>
          </a:bodyPr>
          <a:lstStyle/>
          <a:p>
            <a:pPr>
              <a:lnSpc>
                <a:spcPct val="107000"/>
              </a:lnSpc>
              <a:spcAft>
                <a:spcPts val="800"/>
              </a:spcAft>
            </a:pPr>
            <a:r>
              <a:rPr lang="sr-Cyrl-RS" sz="3200" dirty="0">
                <a:latin typeface="Calibri" panose="020F0502020204030204" pitchFamily="34" charset="0"/>
                <a:ea typeface="Calibri" panose="020F0502020204030204" pitchFamily="34" charset="0"/>
                <a:cs typeface="Calibri" panose="020F0502020204030204" pitchFamily="34"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8B28CF18-FA4E-B787-2854-CE625ABD3690}"/>
              </a:ext>
            </a:extLst>
          </p:cNvPr>
          <p:cNvSpPr txBox="1"/>
          <p:nvPr/>
        </p:nvSpPr>
        <p:spPr>
          <a:xfrm>
            <a:off x="838200" y="4339421"/>
            <a:ext cx="10515598" cy="1971374"/>
          </a:xfrm>
          <a:prstGeom prst="rect">
            <a:avLst/>
          </a:prstGeom>
          <a:noFill/>
          <a:ln w="3175">
            <a:solidFill>
              <a:schemeClr val="tx1"/>
            </a:solidFill>
          </a:ln>
        </p:spPr>
        <p:txBody>
          <a:bodyPr wrap="square" rtlCol="0">
            <a:spAutoFit/>
          </a:bodyPr>
          <a:lstStyle/>
          <a:p>
            <a:pPr>
              <a:lnSpc>
                <a:spcPct val="107000"/>
              </a:lnSpc>
              <a:spcAft>
                <a:spcPts val="800"/>
              </a:spcAft>
            </a:pPr>
            <a:r>
              <a:rPr lang="ru-RU" dirty="0">
                <a:effectLst/>
                <a:latin typeface="Calibri" panose="020F0502020204030204" pitchFamily="34" charset="0"/>
                <a:ea typeface="Calibri" panose="020F0502020204030204" pitchFamily="34" charset="0"/>
                <a:cs typeface="Calibri" panose="020F0502020204030204" pitchFamily="34" charset="0"/>
              </a:rPr>
              <a:t>стечајни управник ће размотрити потребу оглашавања: </a:t>
            </a:r>
          </a:p>
          <a:p>
            <a:pPr marL="285750" indent="-285750">
              <a:lnSpc>
                <a:spcPct val="107000"/>
              </a:lnSpc>
              <a:spcAft>
                <a:spcPts val="800"/>
              </a:spcAft>
              <a:buFontTx/>
              <a:buChar char="-"/>
            </a:pPr>
            <a:r>
              <a:rPr lang="ru-RU" dirty="0">
                <a:effectLst/>
                <a:latin typeface="Calibri" panose="020F0502020204030204" pitchFamily="34" charset="0"/>
                <a:ea typeface="Calibri" panose="020F0502020204030204" pitchFamily="34" charset="0"/>
                <a:cs typeface="Calibri" panose="020F0502020204030204" pitchFamily="34" charset="0"/>
              </a:rPr>
              <a:t>на страном језику, </a:t>
            </a:r>
          </a:p>
          <a:p>
            <a:pPr marL="285750" indent="-285750">
              <a:lnSpc>
                <a:spcPct val="107000"/>
              </a:lnSpc>
              <a:spcAft>
                <a:spcPts val="800"/>
              </a:spcAft>
              <a:buFontTx/>
              <a:buChar char="-"/>
            </a:pPr>
            <a:r>
              <a:rPr lang="ru-RU" dirty="0">
                <a:effectLst/>
                <a:latin typeface="Calibri" panose="020F0502020204030204" pitchFamily="34" charset="0"/>
                <a:ea typeface="Calibri" panose="020F0502020204030204" pitchFamily="34" charset="0"/>
                <a:cs typeface="Calibri" panose="020F0502020204030204" pitchFamily="34" charset="0"/>
              </a:rPr>
              <a:t>у средствима информисања изван територије Републике Србије, </a:t>
            </a:r>
          </a:p>
          <a:p>
            <a:pPr marL="285750" indent="-285750">
              <a:lnSpc>
                <a:spcPct val="107000"/>
              </a:lnSpc>
              <a:spcAft>
                <a:spcPts val="800"/>
              </a:spcAft>
              <a:buFontTx/>
              <a:buChar char="-"/>
            </a:pPr>
            <a:r>
              <a:rPr lang="ru-RU" dirty="0">
                <a:effectLst/>
                <a:latin typeface="Calibri" panose="020F0502020204030204" pitchFamily="34" charset="0"/>
                <a:ea typeface="Calibri" panose="020F0502020204030204" pitchFamily="34" charset="0"/>
                <a:cs typeface="Calibri" panose="020F0502020204030204" pitchFamily="34" charset="0"/>
              </a:rPr>
              <a:t> путем интернета и специјализованих портала, као и </a:t>
            </a:r>
          </a:p>
          <a:p>
            <a:pPr marL="285750" indent="-285750">
              <a:lnSpc>
                <a:spcPct val="107000"/>
              </a:lnSpc>
              <a:spcAft>
                <a:spcPts val="800"/>
              </a:spcAft>
              <a:buFontTx/>
              <a:buChar char="-"/>
            </a:pPr>
            <a:r>
              <a:rPr lang="ru-RU" dirty="0">
                <a:effectLst/>
                <a:latin typeface="Calibri" panose="020F0502020204030204" pitchFamily="34" charset="0"/>
                <a:ea typeface="Calibri" panose="020F0502020204030204" pitchFamily="34" charset="0"/>
                <a:cs typeface="Calibri" panose="020F0502020204030204" pitchFamily="34" charset="0"/>
              </a:rPr>
              <a:t>директно обавештавање потенцијалних купаца о продаји</a:t>
            </a:r>
            <a:r>
              <a:rPr lang="en-US" dirty="0">
                <a:effectLst/>
                <a:latin typeface="Calibri" panose="020F0502020204030204" pitchFamily="34" charset="0"/>
                <a:ea typeface="Calibri" panose="020F0502020204030204" pitchFamily="34" charset="0"/>
                <a:cs typeface="Calibri" panose="020F0502020204030204" pitchFamily="34"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2">
            <a:extLst>
              <a:ext uri="{FF2B5EF4-FFF2-40B4-BE49-F238E27FC236}">
                <a16:creationId xmlns:a16="http://schemas.microsoft.com/office/drawing/2014/main" id="{65341009-11CE-2C08-E50D-1D88FEE7C22F}"/>
              </a:ext>
            </a:extLst>
          </p:cNvPr>
          <p:cNvSpPr>
            <a:spLocks noGrp="1"/>
          </p:cNvSpPr>
          <p:nvPr>
            <p:ph type="body" sz="quarter" idx="13"/>
          </p:nvPr>
        </p:nvSpPr>
        <p:spPr>
          <a:xfrm>
            <a:off x="838200" y="570368"/>
            <a:ext cx="10515599" cy="535531"/>
          </a:xfrm>
        </p:spPr>
        <p:txBody>
          <a:bodyPr/>
          <a:lstStyle/>
          <a:p>
            <a:r>
              <a:rPr lang="ru-RU" sz="3200" dirty="0">
                <a:latin typeface="+mn-lt"/>
              </a:rPr>
              <a:t>СЛИЧНОСТИ И РАЗЛИКЕ РАЗЛИЧИТИХ НАЧИНА ПРОДАЈЕ</a:t>
            </a:r>
            <a:endParaRPr lang="sr-Latn-RS" sz="3200" dirty="0">
              <a:latin typeface="+mn-lt"/>
            </a:endParaRPr>
          </a:p>
        </p:txBody>
      </p:sp>
    </p:spTree>
    <p:extLst>
      <p:ext uri="{BB962C8B-B14F-4D97-AF65-F5344CB8AC3E}">
        <p14:creationId xmlns:p14="http://schemas.microsoft.com/office/powerpoint/2010/main" val="19482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813499-B7AA-3EE0-4191-897A944290DE}"/>
              </a:ext>
            </a:extLst>
          </p:cNvPr>
          <p:cNvSpPr txBox="1"/>
          <p:nvPr/>
        </p:nvSpPr>
        <p:spPr>
          <a:xfrm>
            <a:off x="838197" y="1225075"/>
            <a:ext cx="10515598"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a typeface="Calibri" panose="020F0502020204030204" pitchFamily="34" charset="0"/>
                <a:cs typeface="Times New Roman" panose="02020603050405020304" pitchFamily="18" charset="0"/>
              </a:rPr>
              <a:t>Радње стечајног управника приликом спровођења пр</a:t>
            </a:r>
            <a:r>
              <a:rPr lang="ru-RU" sz="2400" b="1" kern="0" dirty="0">
                <a:effectLst/>
                <a:ea typeface="Calibri" panose="020F0502020204030204" pitchFamily="34" charset="0"/>
                <a:cs typeface="Times New Roman" panose="02020603050405020304" pitchFamily="18" charset="0"/>
              </a:rPr>
              <a:t>одаје</a:t>
            </a:r>
            <a:r>
              <a:rPr lang="sr-Cyrl-RS" sz="2400" b="1" kern="0" dirty="0">
                <a:effectLst/>
                <a:ea typeface="Calibri" panose="020F0502020204030204" pitchFamily="34" charset="0"/>
                <a:cs typeface="Times New Roman" panose="02020603050405020304" pitchFamily="18" charset="0"/>
              </a:rPr>
              <a:t> </a:t>
            </a:r>
          </a:p>
        </p:txBody>
      </p:sp>
      <p:sp>
        <p:nvSpPr>
          <p:cNvPr id="21" name="TextBox 20">
            <a:extLst>
              <a:ext uri="{FF2B5EF4-FFF2-40B4-BE49-F238E27FC236}">
                <a16:creationId xmlns:a16="http://schemas.microsoft.com/office/drawing/2014/main" id="{AE3BB171-25DE-6212-3B42-DA27A464DF8C}"/>
              </a:ext>
            </a:extLst>
          </p:cNvPr>
          <p:cNvSpPr txBox="1"/>
          <p:nvPr/>
        </p:nvSpPr>
        <p:spPr>
          <a:xfrm>
            <a:off x="838197" y="1997839"/>
            <a:ext cx="3404754" cy="3954737"/>
          </a:xfrm>
          <a:prstGeom prst="rect">
            <a:avLst/>
          </a:prstGeom>
          <a:noFill/>
          <a:ln w="3175">
            <a:solidFill>
              <a:schemeClr val="tx1"/>
            </a:solidFill>
          </a:ln>
        </p:spPr>
        <p:txBody>
          <a:bodyPr wrap="square" rtlCol="0">
            <a:spAutoFit/>
          </a:bodyPr>
          <a:lstStyle/>
          <a:p>
            <a:pPr>
              <a:lnSpc>
                <a:spcPct val="107000"/>
              </a:lnSpc>
              <a:spcAft>
                <a:spcPts val="800"/>
              </a:spcAft>
            </a:pPr>
            <a:r>
              <a:rPr lang="sr-Cyrl-RS" sz="1800" b="1" dirty="0">
                <a:effectLst/>
                <a:latin typeface="Calibri" panose="020F0502020204030204" pitchFamily="34" charset="0"/>
                <a:ea typeface="Calibri" panose="020F0502020204030204" pitchFamily="34" charset="0"/>
                <a:cs typeface="Calibri" panose="020F0502020204030204" pitchFamily="34" charset="0"/>
              </a:rPr>
              <a:t>ЈАВНО НАДМЕТАЊЕ:</a:t>
            </a:r>
          </a:p>
          <a:p>
            <a:pPr>
              <a:lnSpc>
                <a:spcPct val="107000"/>
              </a:lnSpc>
              <a:spcAft>
                <a:spcPts val="800"/>
              </a:spcAft>
            </a:pPr>
            <a:r>
              <a:rPr lang="ru-RU" dirty="0">
                <a:effectLst/>
                <a:latin typeface="Calibri" panose="020F0502020204030204" pitchFamily="34" charset="0"/>
                <a:ea typeface="Calibri" panose="020F0502020204030204" pitchFamily="34" charset="0"/>
                <a:cs typeface="Calibri" panose="020F0502020204030204" pitchFamily="34" charset="0"/>
              </a:rPr>
              <a:t>1) оглашава продају јавним надметањем;</a:t>
            </a:r>
          </a:p>
          <a:p>
            <a:pPr>
              <a:lnSpc>
                <a:spcPct val="107000"/>
              </a:lnSpc>
              <a:spcAft>
                <a:spcPts val="800"/>
              </a:spcAft>
            </a:pPr>
            <a:r>
              <a:rPr lang="ru-RU" dirty="0">
                <a:effectLst/>
                <a:latin typeface="Calibri" panose="020F0502020204030204" pitchFamily="34" charset="0"/>
                <a:ea typeface="Calibri" panose="020F0502020204030204" pitchFamily="34" charset="0"/>
                <a:cs typeface="Calibri" panose="020F0502020204030204" pitchFamily="34" charset="0"/>
              </a:rPr>
              <a:t>2) региструје учеснике јавног надметања;</a:t>
            </a:r>
          </a:p>
          <a:p>
            <a:pPr>
              <a:lnSpc>
                <a:spcPct val="107000"/>
              </a:lnSpc>
              <a:spcAft>
                <a:spcPts val="800"/>
              </a:spcAft>
            </a:pPr>
            <a:r>
              <a:rPr lang="ru-RU" dirty="0">
                <a:effectLst/>
                <a:latin typeface="Calibri" panose="020F0502020204030204" pitchFamily="34" charset="0"/>
                <a:ea typeface="Calibri" panose="020F0502020204030204" pitchFamily="34" charset="0"/>
                <a:cs typeface="Calibri" panose="020F0502020204030204" pitchFamily="34" charset="0"/>
              </a:rPr>
              <a:t>3) спроводи јавно надметање;</a:t>
            </a:r>
          </a:p>
          <a:p>
            <a:pPr>
              <a:lnSpc>
                <a:spcPct val="107000"/>
              </a:lnSpc>
              <a:spcAft>
                <a:spcPts val="800"/>
              </a:spcAft>
            </a:pPr>
            <a:r>
              <a:rPr lang="ru-RU" dirty="0">
                <a:effectLst/>
                <a:latin typeface="Calibri" panose="020F0502020204030204" pitchFamily="34" charset="0"/>
                <a:ea typeface="Calibri" panose="020F0502020204030204" pitchFamily="34" charset="0"/>
                <a:cs typeface="Calibri" panose="020F0502020204030204" pitchFamily="34" charset="0"/>
              </a:rPr>
              <a:t>4) води записник;</a:t>
            </a:r>
          </a:p>
          <a:p>
            <a:pPr>
              <a:lnSpc>
                <a:spcPct val="107000"/>
              </a:lnSpc>
              <a:spcAft>
                <a:spcPts val="800"/>
              </a:spcAft>
            </a:pPr>
            <a:r>
              <a:rPr lang="ru-RU" dirty="0">
                <a:effectLst/>
                <a:latin typeface="Calibri" panose="020F0502020204030204" pitchFamily="34" charset="0"/>
                <a:ea typeface="Calibri" panose="020F0502020204030204" pitchFamily="34" charset="0"/>
                <a:cs typeface="Calibri" panose="020F0502020204030204" pitchFamily="34" charset="0"/>
              </a:rPr>
              <a:t>5) проглашава купца након завршеног поступка продаје;</a:t>
            </a:r>
          </a:p>
          <a:p>
            <a:pPr>
              <a:lnSpc>
                <a:spcPct val="107000"/>
              </a:lnSpc>
              <a:spcAft>
                <a:spcPts val="800"/>
              </a:spcAft>
            </a:pPr>
            <a:r>
              <a:rPr lang="ru-RU" dirty="0">
                <a:effectLst/>
                <a:latin typeface="Calibri" panose="020F0502020204030204" pitchFamily="34" charset="0"/>
                <a:ea typeface="Calibri" panose="020F0502020204030204" pitchFamily="34" charset="0"/>
                <a:cs typeface="Calibri" panose="020F0502020204030204" pitchFamily="34" charset="0"/>
              </a:rPr>
              <a:t>6) закључује купопродајни уговор са проглашеним купцем.</a:t>
            </a:r>
          </a:p>
        </p:txBody>
      </p:sp>
      <p:sp>
        <p:nvSpPr>
          <p:cNvPr id="24" name="TextBox 23">
            <a:extLst>
              <a:ext uri="{FF2B5EF4-FFF2-40B4-BE49-F238E27FC236}">
                <a16:creationId xmlns:a16="http://schemas.microsoft.com/office/drawing/2014/main" id="{A1220D4E-009E-D053-8507-AEFF21D6A3D8}"/>
              </a:ext>
            </a:extLst>
          </p:cNvPr>
          <p:cNvSpPr txBox="1"/>
          <p:nvPr/>
        </p:nvSpPr>
        <p:spPr>
          <a:xfrm>
            <a:off x="4322618" y="2007371"/>
            <a:ext cx="3404754" cy="4650056"/>
          </a:xfrm>
          <a:prstGeom prst="rect">
            <a:avLst/>
          </a:prstGeom>
          <a:noFill/>
          <a:ln w="3175">
            <a:solidFill>
              <a:schemeClr val="tx1"/>
            </a:solidFill>
          </a:ln>
        </p:spPr>
        <p:txBody>
          <a:bodyPr wrap="square" rtlCol="0">
            <a:spAutoFit/>
          </a:bodyPr>
          <a:lstStyle/>
          <a:p>
            <a:pPr>
              <a:lnSpc>
                <a:spcPct val="107000"/>
              </a:lnSpc>
              <a:spcAft>
                <a:spcPts val="800"/>
              </a:spcAft>
            </a:pPr>
            <a:r>
              <a:rPr lang="sr-Cyrl-RS" sz="1800" b="1" dirty="0">
                <a:effectLst/>
                <a:latin typeface="Calibri" panose="020F0502020204030204" pitchFamily="34" charset="0"/>
                <a:ea typeface="Calibri" panose="020F0502020204030204" pitchFamily="34" charset="0"/>
                <a:cs typeface="Calibri" panose="020F0502020204030204" pitchFamily="34" charset="0"/>
              </a:rPr>
              <a:t>ЈАВНО ПРИКУПЉАЊЕ ПОНУДА:</a:t>
            </a:r>
            <a:endParaRPr lang="sr-Cyrl-RS" b="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оглашава</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продају</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јавним</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прикупљањем</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понуда</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прикупља</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понуде</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отвара</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понуде</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рангира</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понуђаче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према</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висини</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достављених</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понуда</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sr-Cyrl-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dirty="0">
                <a:latin typeface="Calibri" panose="020F0502020204030204" pitchFamily="34" charset="0"/>
                <a:ea typeface="Calibri" panose="020F0502020204030204" pitchFamily="34" charset="0"/>
                <a:cs typeface="Times New Roman" panose="02020603050405020304" pitchFamily="18" charset="0"/>
              </a:rPr>
              <a:t>5) Води регистар понуда и записник;</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проглашава</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најбољег</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понуђача</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закључује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купопродајни</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уговор</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са</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проглашеним</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купцем</a:t>
            </a:r>
            <a:r>
              <a:rPr lang="sr-Cyrl-RS"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8A7FDEF4-A6E3-D816-E0FF-894B8E9CA14B}"/>
              </a:ext>
            </a:extLst>
          </p:cNvPr>
          <p:cNvSpPr txBox="1"/>
          <p:nvPr/>
        </p:nvSpPr>
        <p:spPr>
          <a:xfrm>
            <a:off x="7804726" y="2003545"/>
            <a:ext cx="3549071" cy="4536050"/>
          </a:xfrm>
          <a:prstGeom prst="rect">
            <a:avLst/>
          </a:prstGeom>
          <a:noFill/>
          <a:ln w="3175">
            <a:solidFill>
              <a:schemeClr val="tx1"/>
            </a:solidFill>
          </a:ln>
        </p:spPr>
        <p:txBody>
          <a:bodyPr wrap="square" rtlCol="0">
            <a:spAutoFit/>
          </a:bodyPr>
          <a:lstStyle/>
          <a:p>
            <a:pPr>
              <a:lnSpc>
                <a:spcPct val="107000"/>
              </a:lnSpc>
              <a:spcAft>
                <a:spcPts val="800"/>
              </a:spcAft>
            </a:pPr>
            <a:r>
              <a:rPr lang="sr-Cyrl-RS" sz="1800" b="1" dirty="0">
                <a:effectLst/>
                <a:latin typeface="Calibri" panose="020F0502020204030204" pitchFamily="34" charset="0"/>
                <a:ea typeface="Calibri" panose="020F0502020204030204" pitchFamily="34" charset="0"/>
                <a:cs typeface="Calibri" panose="020F0502020204030204" pitchFamily="34" charset="0"/>
              </a:rPr>
              <a:t>НЕПОСРЕДНА ПОГОДБА:</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Calibri" panose="020F0502020204030204" pitchFamily="34" charset="0"/>
              </a:rPr>
              <a:t>1) Шаље захтев одбору поверилаца за одобрење метода продаје, као и конкретне понуде достављене од стране познатог купца;</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2) Тражи претходну сагласност разлучног, односно заложног повериоца, У складу са ставом 10. члана 132 Закона о стечају;</a:t>
            </a:r>
          </a:p>
          <a:p>
            <a:pPr>
              <a:lnSpc>
                <a:spcPct val="107000"/>
              </a:lnSpc>
              <a:spcAft>
                <a:spcPts val="800"/>
              </a:spcAft>
            </a:pPr>
            <a:r>
              <a:rPr lang="sr-Cyrl-RS" dirty="0">
                <a:latin typeface="Calibri" panose="020F0502020204030204" pitchFamily="34" charset="0"/>
                <a:ea typeface="Calibri" panose="020F0502020204030204" pitchFamily="34" charset="0"/>
                <a:cs typeface="Times New Roman" panose="02020603050405020304" pitchFamily="18" charset="0"/>
              </a:rPr>
              <a:t>3) Након одобрења метода продаје и конкретне понуде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закључује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купопродајни</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уговор</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са</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проглашеним</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купцем</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6" name="Text Placeholder 2">
            <a:extLst>
              <a:ext uri="{FF2B5EF4-FFF2-40B4-BE49-F238E27FC236}">
                <a16:creationId xmlns:a16="http://schemas.microsoft.com/office/drawing/2014/main" id="{E0D58A35-2632-ED5F-7257-1E7696844C70}"/>
              </a:ext>
            </a:extLst>
          </p:cNvPr>
          <p:cNvSpPr>
            <a:spLocks noGrp="1"/>
          </p:cNvSpPr>
          <p:nvPr>
            <p:ph type="body" sz="quarter" idx="13"/>
          </p:nvPr>
        </p:nvSpPr>
        <p:spPr>
          <a:xfrm>
            <a:off x="838200" y="570368"/>
            <a:ext cx="10515599" cy="535531"/>
          </a:xfrm>
        </p:spPr>
        <p:txBody>
          <a:bodyPr/>
          <a:lstStyle/>
          <a:p>
            <a:r>
              <a:rPr lang="ru-RU" sz="3200" dirty="0">
                <a:latin typeface="+mn-lt"/>
              </a:rPr>
              <a:t>СЛИЧНОСТИ И РАЗЛИКЕ РАЗЛИЧИТИХ НАЧИНА ПРОДАЈЕ</a:t>
            </a:r>
            <a:endParaRPr lang="sr-Latn-RS" sz="3200" dirty="0">
              <a:latin typeface="+mn-lt"/>
            </a:endParaRPr>
          </a:p>
        </p:txBody>
      </p:sp>
    </p:spTree>
    <p:extLst>
      <p:ext uri="{BB962C8B-B14F-4D97-AF65-F5344CB8AC3E}">
        <p14:creationId xmlns:p14="http://schemas.microsoft.com/office/powerpoint/2010/main" val="631366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AF68A-79BC-7C5A-CFDA-B97C1BAE39D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F16F8A9-C65C-8904-77E4-2BC9A51D955D}"/>
              </a:ext>
            </a:extLst>
          </p:cNvPr>
          <p:cNvSpPr txBox="1"/>
          <p:nvPr/>
        </p:nvSpPr>
        <p:spPr>
          <a:xfrm>
            <a:off x="838197" y="1225075"/>
            <a:ext cx="10515598"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ffectLst/>
                <a:ea typeface="Calibri" panose="020F0502020204030204" pitchFamily="34" charset="0"/>
                <a:cs typeface="Times New Roman" panose="02020603050405020304" pitchFamily="18" charset="0"/>
              </a:rPr>
              <a:t>Пример – проблем након продаје стечајног дужника као правног лица</a:t>
            </a:r>
          </a:p>
        </p:txBody>
      </p:sp>
      <p:sp>
        <p:nvSpPr>
          <p:cNvPr id="25" name="TextBox 24">
            <a:extLst>
              <a:ext uri="{FF2B5EF4-FFF2-40B4-BE49-F238E27FC236}">
                <a16:creationId xmlns:a16="http://schemas.microsoft.com/office/drawing/2014/main" id="{41E65FEE-58F4-4CC3-E711-C7B1F521611D}"/>
              </a:ext>
            </a:extLst>
          </p:cNvPr>
          <p:cNvSpPr txBox="1"/>
          <p:nvPr/>
        </p:nvSpPr>
        <p:spPr>
          <a:xfrm>
            <a:off x="838202" y="1689162"/>
            <a:ext cx="10515597" cy="4923592"/>
          </a:xfrm>
          <a:prstGeom prst="rect">
            <a:avLst/>
          </a:prstGeom>
          <a:noFill/>
          <a:ln w="3175">
            <a:solidFill>
              <a:schemeClr val="tx1"/>
            </a:solidFill>
          </a:ln>
        </p:spPr>
        <p:txBody>
          <a:bodyPr wrap="square" rtlCol="0">
            <a:spAutoFit/>
          </a:bodyPr>
          <a:lstStyle/>
          <a:p>
            <a:pPr algn="just">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-После продаје стечајног дужника као правног лица, стечајни поступак се у односу на стечајног дужника обуставља. Стечајна маса региструје се у регистру стечајних маса. Проблем настаје када суд достави Агенцији за привредне регистре решење о обустави поступка, а које решење је основ за регистровање стечајне масе стечајног дужника (суд обично јединственим решењем констатује продају и наставља поступак над стечајном масом). У таквом решењу суд обично издаје налог Агенцији за привредне регистре да изврши промену у Регистру привредних субјеката тако што ће купац постати једини оснивач стечајног дужника над којим се наставља континуитет постојања као и налог да у Регистар стечајних маса изврши регистрацију стечајне масе стечајног дужника, уз додељивање матичног броја и ПИБ-а стечајној маси. </a:t>
            </a:r>
            <a:r>
              <a:rPr lang="sr-Cyrl-RS" sz="1800" u="sng" dirty="0">
                <a:effectLst/>
                <a:latin typeface="Calibri" panose="020F0502020204030204" pitchFamily="34" charset="0"/>
                <a:ea typeface="Calibri" panose="020F0502020204030204" pitchFamily="34" charset="0"/>
                <a:cs typeface="Calibri" panose="020F0502020204030204" pitchFamily="34" charset="0"/>
              </a:rPr>
              <a:t>У пракси може доћи до проблема којим се стечајни управник онемогућава да изврши пренос новчаних средстава на новоотворени рачун стечајне масе</a:t>
            </a:r>
            <a:r>
              <a:rPr lang="sr-Cyrl-RS" sz="1800" dirty="0">
                <a:effectLst/>
                <a:latin typeface="Calibri" panose="020F0502020204030204" pitchFamily="34" charset="0"/>
                <a:ea typeface="Calibri" panose="020F0502020204030204" pitchFamily="34" charset="0"/>
                <a:cs typeface="Calibri" panose="020F0502020204030204" pitchFamily="34" charset="0"/>
              </a:rPr>
              <a:t>. Другим речима, стечајном управнику је неопходно време да отвори нови текући рачун стечајне масе на који ће пренети средства са рачуна као и средства која су уплаћена на име купопродајне цене.</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r-Cyrl-RS" sz="1800" b="1" dirty="0">
                <a:effectLst/>
                <a:latin typeface="Calibri" panose="020F0502020204030204" pitchFamily="34" charset="0"/>
                <a:ea typeface="Calibri" panose="020F0502020204030204" pitchFamily="34" charset="0"/>
                <a:cs typeface="Calibri" panose="020F0502020204030204" pitchFamily="34" charset="0"/>
              </a:rPr>
              <a:t>Могуће решење</a:t>
            </a:r>
            <a:r>
              <a:rPr lang="sr-Cyrl-RS" sz="1800" dirty="0">
                <a:effectLst/>
                <a:latin typeface="Calibri" panose="020F0502020204030204" pitchFamily="34" charset="0"/>
                <a:ea typeface="Calibri" panose="020F0502020204030204" pitchFamily="34" charset="0"/>
                <a:cs typeface="Calibri" panose="020F0502020204030204" pitchFamily="34" charset="0"/>
              </a:rPr>
              <a:t>: Корисно је да стечајни управник затражи од судије да клаузулу правоснажности решења о обустави стечајног поступка достави прво њему како би извршио пренос новца са претходног рачуна на новоотворени рачун, а након тога обавести суд да правоснажно решење може доставити Агенцији за привредне регистре.</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2">
            <a:extLst>
              <a:ext uri="{FF2B5EF4-FFF2-40B4-BE49-F238E27FC236}">
                <a16:creationId xmlns:a16="http://schemas.microsoft.com/office/drawing/2014/main" id="{C8403EF0-90B1-FFD9-4DC0-2964E611FE2C}"/>
              </a:ext>
            </a:extLst>
          </p:cNvPr>
          <p:cNvSpPr>
            <a:spLocks noGrp="1"/>
          </p:cNvSpPr>
          <p:nvPr>
            <p:ph type="body" sz="quarter" idx="13"/>
          </p:nvPr>
        </p:nvSpPr>
        <p:spPr>
          <a:xfrm>
            <a:off x="838200" y="571002"/>
            <a:ext cx="10515599" cy="535531"/>
          </a:xfrm>
        </p:spPr>
        <p:txBody>
          <a:bodyPr/>
          <a:lstStyle/>
          <a:p>
            <a:r>
              <a:rPr lang="sr-Cyrl-RS" sz="3200" dirty="0">
                <a:latin typeface="+mn-lt"/>
              </a:rPr>
              <a:t>НАКОН ПРОДАЈЕ</a:t>
            </a:r>
            <a:endParaRPr lang="sr-Latn-RS" sz="3200" dirty="0">
              <a:latin typeface="+mn-lt"/>
            </a:endParaRPr>
          </a:p>
        </p:txBody>
      </p:sp>
    </p:spTree>
    <p:extLst>
      <p:ext uri="{BB962C8B-B14F-4D97-AF65-F5344CB8AC3E}">
        <p14:creationId xmlns:p14="http://schemas.microsoft.com/office/powerpoint/2010/main" val="2321504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F7FED-597C-8306-D4F1-9DBC6FCDDCF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C2D1A7D-50D8-87ED-937C-EDAB20077C14}"/>
              </a:ext>
            </a:extLst>
          </p:cNvPr>
          <p:cNvSpPr txBox="1"/>
          <p:nvPr/>
        </p:nvSpPr>
        <p:spPr>
          <a:xfrm>
            <a:off x="838197" y="1225075"/>
            <a:ext cx="10515598"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ffectLst/>
                <a:ea typeface="Calibri" panose="020F0502020204030204" pitchFamily="34" charset="0"/>
                <a:cs typeface="Times New Roman" panose="02020603050405020304" pitchFamily="18" charset="0"/>
              </a:rPr>
              <a:t>Продаја берзанске робе = продаја непосредном погодбом? </a:t>
            </a:r>
          </a:p>
        </p:txBody>
      </p:sp>
      <p:sp>
        <p:nvSpPr>
          <p:cNvPr id="25" name="TextBox 24">
            <a:extLst>
              <a:ext uri="{FF2B5EF4-FFF2-40B4-BE49-F238E27FC236}">
                <a16:creationId xmlns:a16="http://schemas.microsoft.com/office/drawing/2014/main" id="{3B3C6398-31AD-3F3A-39F9-D26D8DE1EA08}"/>
              </a:ext>
            </a:extLst>
          </p:cNvPr>
          <p:cNvSpPr txBox="1"/>
          <p:nvPr/>
        </p:nvSpPr>
        <p:spPr>
          <a:xfrm>
            <a:off x="838202" y="1689162"/>
            <a:ext cx="10515597" cy="4703660"/>
          </a:xfrm>
          <a:prstGeom prst="rect">
            <a:avLst/>
          </a:prstGeom>
          <a:noFill/>
          <a:ln w="3175">
            <a:solidFill>
              <a:schemeClr val="tx1"/>
            </a:solidFill>
          </a:ln>
        </p:spPr>
        <p:txBody>
          <a:bodyPr wrap="square" rtlCol="0">
            <a:spAutoFit/>
          </a:bodyPr>
          <a:lstStyle/>
          <a:p>
            <a:pPr>
              <a:lnSpc>
                <a:spcPct val="107000"/>
              </a:lnSpc>
              <a:spcAft>
                <a:spcPts val="800"/>
              </a:spcAft>
            </a:pPr>
            <a:r>
              <a:rPr lang="sr-Latn-RS" sz="1800" i="1" u="sng" dirty="0">
                <a:effectLst/>
                <a:latin typeface="Calibri" panose="020F0502020204030204" pitchFamily="34" charset="0"/>
                <a:ea typeface="Calibri" panose="020F0502020204030204" pitchFamily="34" charset="0"/>
                <a:cs typeface="Calibri" panose="020F0502020204030204" pitchFamily="34" charset="0"/>
              </a:rPr>
              <a:t>Да ли се на продају акција које се продају на берзи и имају берзанску цену, односи поступак продаје прописан за осталу имовину у смислу обавештавања о намераваној продаји у року од 15 дана пре објављивања огласа о продаји имовине и на који начин то остварити, ако се не зна у ком моменту ће бити заинтересованих купаца или то треба учинити 15 дана пре давања налога брокерској кући?</a:t>
            </a:r>
            <a:endParaRPr lang="sr-Cyrl-RS" sz="1800" i="1" u="sng"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sr-Cyrl-RS" sz="1800" i="1" dirty="0">
                <a:effectLst/>
                <a:latin typeface="Calibri" panose="020F0502020204030204" pitchFamily="34" charset="0"/>
                <a:ea typeface="Calibri" panose="020F0502020204030204" pitchFamily="34" charset="0"/>
                <a:cs typeface="Calibri" panose="020F0502020204030204" pitchFamily="34" charset="0"/>
              </a:rPr>
              <a:t>Одговор:</a:t>
            </a:r>
            <a:br>
              <a:rPr lang="sr-Latn-RS" sz="1800" i="1" u="sng" dirty="0">
                <a:effectLst/>
                <a:latin typeface="Calibri" panose="020F0502020204030204" pitchFamily="34" charset="0"/>
                <a:ea typeface="Calibri" panose="020F0502020204030204" pitchFamily="34" charset="0"/>
                <a:cs typeface="Calibri" panose="020F0502020204030204" pitchFamily="34" charset="0"/>
              </a:rPr>
            </a:br>
            <a:r>
              <a:rPr lang="sr-Cyrl-RS" i="1" dirty="0">
                <a:latin typeface="Calibri" panose="020F0502020204030204" pitchFamily="34" charset="0"/>
                <a:ea typeface="Calibri" panose="020F0502020204030204" pitchFamily="34" charset="0"/>
                <a:cs typeface="Calibri" panose="020F0502020204030204" pitchFamily="34" charset="0"/>
              </a:rPr>
              <a:t>С</a:t>
            </a:r>
            <a:r>
              <a:rPr lang="sr-Latn-RS" sz="1800" i="1" dirty="0">
                <a:effectLst/>
                <a:latin typeface="Calibri" panose="020F0502020204030204" pitchFamily="34" charset="0"/>
                <a:ea typeface="Calibri" panose="020F0502020204030204" pitchFamily="34" charset="0"/>
                <a:cs typeface="Calibri" panose="020F0502020204030204" pitchFamily="34" charset="0"/>
              </a:rPr>
              <a:t>тав 11. </a:t>
            </a:r>
            <a:r>
              <a:rPr lang="sr-Cyrl-RS" sz="1800" i="1" dirty="0">
                <a:effectLst/>
                <a:latin typeface="Calibri" panose="020F0502020204030204" pitchFamily="34" charset="0"/>
                <a:ea typeface="Calibri" panose="020F0502020204030204" pitchFamily="34" charset="0"/>
                <a:cs typeface="Calibri" panose="020F0502020204030204" pitchFamily="34" charset="0"/>
              </a:rPr>
              <a:t>члана 133. </a:t>
            </a:r>
            <a:r>
              <a:rPr lang="sr-Latn-RS" sz="1800" i="1" dirty="0">
                <a:effectLst/>
                <a:latin typeface="Calibri" panose="020F0502020204030204" pitchFamily="34" charset="0"/>
                <a:ea typeface="Calibri" panose="020F0502020204030204" pitchFamily="34" charset="0"/>
                <a:cs typeface="Calibri" panose="020F0502020204030204" pitchFamily="34" charset="0"/>
              </a:rPr>
              <a:t>не искључује примену става 1. и 2. члана 133. Закона о стечају, те је </a:t>
            </a:r>
            <a:r>
              <a:rPr lang="sr-Latn-RS" sz="1800" i="1" u="sng" dirty="0">
                <a:effectLst/>
                <a:latin typeface="Calibri" panose="020F0502020204030204" pitchFamily="34" charset="0"/>
                <a:ea typeface="Calibri" panose="020F0502020204030204" pitchFamily="34" charset="0"/>
                <a:cs typeface="Calibri" panose="020F0502020204030204" pitchFamily="34" charset="0"/>
              </a:rPr>
              <a:t>стечајни управник дужан</a:t>
            </a:r>
            <a:r>
              <a:rPr lang="sr-Latn-RS" sz="1800" i="1" dirty="0">
                <a:effectLst/>
                <a:latin typeface="Calibri" panose="020F0502020204030204" pitchFamily="34" charset="0"/>
                <a:ea typeface="Calibri" panose="020F0502020204030204" pitchFamily="34" charset="0"/>
                <a:cs typeface="Calibri" panose="020F0502020204030204" pitchFamily="34" charset="0"/>
              </a:rPr>
              <a:t> да стечајном судији, одбору поверилаца, повериоцима који имају обезбеђено потраживање на имовини која се продаје, </a:t>
            </a:r>
            <a:r>
              <a:rPr lang="sr-Cyrl-RS" sz="1800" i="1" dirty="0">
                <a:effectLst/>
                <a:latin typeface="Calibri" panose="020F0502020204030204" pitchFamily="34" charset="0"/>
                <a:ea typeface="Calibri" panose="020F0502020204030204" pitchFamily="34" charset="0"/>
                <a:cs typeface="Calibri" panose="020F0502020204030204" pitchFamily="34" charset="0"/>
              </a:rPr>
              <a:t>...</a:t>
            </a:r>
            <a:r>
              <a:rPr lang="sr-Latn-RS" sz="1800" i="1" dirty="0">
                <a:effectLst/>
                <a:latin typeface="Calibri" panose="020F0502020204030204" pitchFamily="34" charset="0"/>
                <a:ea typeface="Calibri" panose="020F0502020204030204" pitchFamily="34" charset="0"/>
                <a:cs typeface="Calibri" panose="020F0502020204030204" pitchFamily="34" charset="0"/>
              </a:rPr>
              <a:t>, без обзира по ком основу, </a:t>
            </a:r>
            <a:r>
              <a:rPr lang="sr-Latn-RS" sz="1800" i="1" u="sng" dirty="0">
                <a:effectLst/>
                <a:latin typeface="Calibri" panose="020F0502020204030204" pitchFamily="34" charset="0"/>
                <a:ea typeface="Calibri" panose="020F0502020204030204" pitchFamily="34" charset="0"/>
                <a:cs typeface="Calibri" panose="020F0502020204030204" pitchFamily="34" charset="0"/>
              </a:rPr>
              <a:t>достави обавештење о намери, плану продаје и начину продаје</a:t>
            </a:r>
            <a:r>
              <a:rPr lang="sr-Latn-RS" sz="1800" i="1" dirty="0">
                <a:effectLst/>
                <a:latin typeface="Calibri" panose="020F0502020204030204" pitchFamily="34" charset="0"/>
                <a:ea typeface="Calibri" panose="020F0502020204030204" pitchFamily="34" charset="0"/>
                <a:cs typeface="Calibri" panose="020F0502020204030204" pitchFamily="34" charset="0"/>
              </a:rPr>
              <a:t>, са назнаком да се ради о преносивим хартијама од вредности које се продају на берзи, а нема сметње да </a:t>
            </a:r>
            <a:r>
              <a:rPr lang="sr-Latn-RS" sz="1800" i="1" u="sng" dirty="0">
                <a:effectLst/>
                <a:latin typeface="Calibri" panose="020F0502020204030204" pitchFamily="34" charset="0"/>
                <a:ea typeface="Calibri" panose="020F0502020204030204" pitchFamily="34" charset="0"/>
                <a:cs typeface="Calibri" panose="020F0502020204030204" pitchFamily="34" charset="0"/>
              </a:rPr>
              <a:t>у том обавештењу констатује да је за продају ангажовао одређеног берзанског брокера</a:t>
            </a:r>
            <a:r>
              <a:rPr lang="sr-Latn-RS" sz="1800" i="1" dirty="0">
                <a:effectLst/>
                <a:latin typeface="Calibri" panose="020F0502020204030204" pitchFamily="34" charset="0"/>
                <a:ea typeface="Calibri" panose="020F0502020204030204" pitchFamily="34" charset="0"/>
                <a:cs typeface="Calibri" panose="020F0502020204030204" pitchFamily="34" charset="0"/>
              </a:rPr>
              <a:t>. </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Latn-RS" sz="1800" i="1" dirty="0">
                <a:effectLst/>
                <a:latin typeface="Calibri" panose="020F0502020204030204" pitchFamily="34" charset="0"/>
                <a:ea typeface="Calibri" panose="020F0502020204030204" pitchFamily="34" charset="0"/>
                <a:cs typeface="Calibri" panose="020F0502020204030204" pitchFamily="34" charset="0"/>
              </a:rPr>
              <a:t>Стечајни управник се у обавештењу у сваком случају </a:t>
            </a:r>
            <a:r>
              <a:rPr lang="sr-Latn-RS" sz="1800" i="1" u="sng" dirty="0">
                <a:effectLst/>
                <a:latin typeface="Calibri" panose="020F0502020204030204" pitchFamily="34" charset="0"/>
                <a:ea typeface="Calibri" panose="020F0502020204030204" pitchFamily="34" charset="0"/>
                <a:cs typeface="Calibri" panose="020F0502020204030204" pitchFamily="34" charset="0"/>
              </a:rPr>
              <a:t>не може изјаснити о року продаје</a:t>
            </a:r>
            <a:r>
              <a:rPr lang="sr-Latn-RS" sz="1800" i="1" dirty="0">
                <a:effectLst/>
                <a:latin typeface="Calibri" panose="020F0502020204030204" pitchFamily="34" charset="0"/>
                <a:ea typeface="Calibri" panose="020F0502020204030204" pitchFamily="34" charset="0"/>
                <a:cs typeface="Calibri" panose="020F0502020204030204" pitchFamily="34" charset="0"/>
              </a:rPr>
              <a:t>, с обзиром да исти зависи од стања на берзи и заинтересованих учесника,</a:t>
            </a:r>
            <a:r>
              <a:rPr lang="sr-Cyrl-RS" sz="1800" i="1" dirty="0">
                <a:effectLst/>
                <a:latin typeface="Calibri" panose="020F0502020204030204" pitchFamily="34" charset="0"/>
                <a:ea typeface="Calibri" panose="020F0502020204030204" pitchFamily="34" charset="0"/>
                <a:cs typeface="Calibri" panose="020F0502020204030204" pitchFamily="34" charset="0"/>
              </a:rPr>
              <a:t>..</a:t>
            </a:r>
            <a:r>
              <a:rPr lang="sr-Latn-RS" sz="1800" i="1" dirty="0">
                <a:effectLst/>
                <a:latin typeface="Calibri" panose="020F0502020204030204" pitchFamily="34" charset="0"/>
                <a:ea typeface="Calibri" panose="020F0502020204030204" pitchFamily="34" charset="0"/>
                <a:cs typeface="Calibri" panose="020F0502020204030204" pitchFamily="34" charset="0"/>
              </a:rPr>
              <a:t>.</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Latn-RS" sz="1400" i="1" dirty="0">
                <a:effectLst/>
                <a:latin typeface="Calibri" panose="020F0502020204030204" pitchFamily="34" charset="0"/>
                <a:ea typeface="Calibri" panose="020F0502020204030204" pitchFamily="34" charset="0"/>
                <a:cs typeface="Calibri" panose="020F0502020204030204" pitchFamily="34" charset="0"/>
              </a:rPr>
              <a:t>(Одговори на питања привредних судова, утврђени на седницaма Одељења за привредне спорове Привредног апелационог суда 16. 11. 2017, 17. 11. 2017, 20. 11. 2017. и 30. 11. 2017. године и на седници Одељења за привредне преступе одржаној 17. 11. 2017)</a:t>
            </a:r>
            <a:endParaRPr lang="sr-Latn-R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2">
            <a:extLst>
              <a:ext uri="{FF2B5EF4-FFF2-40B4-BE49-F238E27FC236}">
                <a16:creationId xmlns:a16="http://schemas.microsoft.com/office/drawing/2014/main" id="{1A4D015A-1778-E090-7555-FC42BA1E9784}"/>
              </a:ext>
            </a:extLst>
          </p:cNvPr>
          <p:cNvSpPr>
            <a:spLocks noGrp="1"/>
          </p:cNvSpPr>
          <p:nvPr>
            <p:ph type="body" sz="quarter" idx="13"/>
          </p:nvPr>
        </p:nvSpPr>
        <p:spPr>
          <a:xfrm>
            <a:off x="838200" y="520074"/>
            <a:ext cx="10515599" cy="535531"/>
          </a:xfrm>
        </p:spPr>
        <p:txBody>
          <a:bodyPr/>
          <a:lstStyle/>
          <a:p>
            <a:r>
              <a:rPr lang="sr-Cyrl-RS" sz="3200" dirty="0">
                <a:latin typeface="+mn-lt"/>
              </a:rPr>
              <a:t>ПРОДАЈА БЕРЗАНСКЕ РОБЕ</a:t>
            </a:r>
            <a:endParaRPr lang="sr-Latn-RS" sz="3200" dirty="0">
              <a:latin typeface="+mn-lt"/>
            </a:endParaRPr>
          </a:p>
        </p:txBody>
      </p:sp>
    </p:spTree>
    <p:extLst>
      <p:ext uri="{BB962C8B-B14F-4D97-AF65-F5344CB8AC3E}">
        <p14:creationId xmlns:p14="http://schemas.microsoft.com/office/powerpoint/2010/main" val="1921580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EFE99-9B91-4207-5FA1-D876427170F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F6284E0-6553-83B8-8248-AD3F1F0B4505}"/>
              </a:ext>
            </a:extLst>
          </p:cNvPr>
          <p:cNvSpPr txBox="1"/>
          <p:nvPr/>
        </p:nvSpPr>
        <p:spPr>
          <a:xfrm>
            <a:off x="838197" y="1225075"/>
            <a:ext cx="10515598"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ru-RU" sz="2400" b="1" kern="0" dirty="0">
                <a:ea typeface="Calibri" panose="020F0502020204030204" pitchFamily="34" charset="0"/>
                <a:cs typeface="Times New Roman" panose="02020603050405020304" pitchFamily="18" charset="0"/>
              </a:rPr>
              <a:t>Налози на берзи</a:t>
            </a:r>
            <a:endParaRPr lang="sr-Cyrl-RS" sz="2400" b="1" kern="0" dirty="0">
              <a:effectLst/>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09D8DE24-C6E4-9896-4235-CF4F9006E8C8}"/>
              </a:ext>
            </a:extLst>
          </p:cNvPr>
          <p:cNvSpPr txBox="1"/>
          <p:nvPr/>
        </p:nvSpPr>
        <p:spPr>
          <a:xfrm>
            <a:off x="838202" y="1689162"/>
            <a:ext cx="10515597" cy="3453189"/>
          </a:xfrm>
          <a:prstGeom prst="rect">
            <a:avLst/>
          </a:prstGeom>
          <a:noFill/>
          <a:ln w="3175">
            <a:solidFill>
              <a:schemeClr val="tx1"/>
            </a:solidFill>
          </a:ln>
        </p:spPr>
        <p:txBody>
          <a:bodyPr wrap="square" rtlCol="0">
            <a:spAutoFit/>
          </a:bodyPr>
          <a:lstStyle/>
          <a:p>
            <a:pPr>
              <a:lnSpc>
                <a:spcPct val="107000"/>
              </a:lnSpc>
              <a:spcAft>
                <a:spcPts val="800"/>
              </a:spcAft>
            </a:pPr>
            <a:r>
              <a:rPr lang="sr-Cyrl-RS" sz="1800" u="sng" dirty="0">
                <a:effectLst/>
                <a:latin typeface="Calibri" panose="020F0502020204030204" pitchFamily="34" charset="0"/>
                <a:ea typeface="Calibri" panose="020F0502020204030204" pitchFamily="34" charset="0"/>
                <a:cs typeface="Calibri" panose="020F0502020204030204" pitchFamily="34" charset="0"/>
              </a:rPr>
              <a:t>На основу члана 61. Статута Београдске берзе а.д. Београд (број: 04/1-3849-1/23) и члана 245. Правила пословања Београдске берзе а.д. Београд (број: 04/2-4022/22, а у вези члана 94. Правила Берзе, директор Београдске берзе а.д. Београд, је дана 10.1.2023 године донео: УПУТСТВО О КОРИШЋЕЊУ НАЛОГА ЗА ТРГОВАЊЕ</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i="1" dirty="0">
                <a:effectLst/>
                <a:latin typeface="Calibri" panose="020F0502020204030204" pitchFamily="34" charset="0"/>
                <a:ea typeface="Calibri" panose="020F0502020204030204" pitchFamily="34" charset="0"/>
                <a:cs typeface="Calibri" panose="020F0502020204030204" pitchFamily="34" charset="0"/>
              </a:rPr>
              <a:t>Основна подела налога за трговање који се испостављају ради закључења трансакција на тржишту опредељена је према следећим општим критеријумима: </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i="1" dirty="0">
                <a:effectLst/>
                <a:latin typeface="Calibri" panose="020F0502020204030204" pitchFamily="34" charset="0"/>
                <a:ea typeface="Calibri" panose="020F0502020204030204" pitchFamily="34" charset="0"/>
                <a:cs typeface="Calibri" panose="020F0502020204030204" pitchFamily="34" charset="0"/>
              </a:rPr>
              <a:t>• По врсти трансакције налози могу бити налози куповине или налози продаје, </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i="1" dirty="0">
                <a:effectLst/>
                <a:latin typeface="Calibri" panose="020F0502020204030204" pitchFamily="34" charset="0"/>
                <a:ea typeface="Calibri" panose="020F0502020204030204" pitchFamily="34" charset="0"/>
                <a:cs typeface="Calibri" panose="020F0502020204030204" pitchFamily="34" charset="0"/>
              </a:rPr>
              <a:t>• По времену трајања – налози могу бити дневни; до одређеног дана у року трајања од најдуже 90 дана; или до опозива до максималног рока трајања од 90 дана, </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i="1" dirty="0">
                <a:effectLst/>
                <a:latin typeface="Calibri" panose="020F0502020204030204" pitchFamily="34" charset="0"/>
                <a:ea typeface="Calibri" panose="020F0502020204030204" pitchFamily="34" charset="0"/>
                <a:cs typeface="Calibri" panose="020F0502020204030204" pitchFamily="34" charset="0"/>
              </a:rPr>
              <a:t>• По цени из налога – налози могу бити тржишни или лимит </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2">
            <a:extLst>
              <a:ext uri="{FF2B5EF4-FFF2-40B4-BE49-F238E27FC236}">
                <a16:creationId xmlns:a16="http://schemas.microsoft.com/office/drawing/2014/main" id="{3343458C-C8EA-9BBD-9ADC-96667B0A7E39}"/>
              </a:ext>
            </a:extLst>
          </p:cNvPr>
          <p:cNvSpPr>
            <a:spLocks noGrp="1"/>
          </p:cNvSpPr>
          <p:nvPr>
            <p:ph type="body" sz="quarter" idx="13"/>
          </p:nvPr>
        </p:nvSpPr>
        <p:spPr>
          <a:xfrm>
            <a:off x="838200" y="520074"/>
            <a:ext cx="10515599" cy="535531"/>
          </a:xfrm>
        </p:spPr>
        <p:txBody>
          <a:bodyPr/>
          <a:lstStyle/>
          <a:p>
            <a:r>
              <a:rPr lang="sr-Cyrl-RS" sz="3200" dirty="0">
                <a:latin typeface="+mn-lt"/>
              </a:rPr>
              <a:t>БЕРЗАНСКО ТРГОВАЊЕ</a:t>
            </a:r>
            <a:endParaRPr lang="sr-Latn-RS" sz="3200" dirty="0">
              <a:latin typeface="+mn-lt"/>
            </a:endParaRPr>
          </a:p>
        </p:txBody>
      </p:sp>
    </p:spTree>
    <p:extLst>
      <p:ext uri="{BB962C8B-B14F-4D97-AF65-F5344CB8AC3E}">
        <p14:creationId xmlns:p14="http://schemas.microsoft.com/office/powerpoint/2010/main" val="1747600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19281-B791-B532-7CB5-8807C9F46FC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71F0948-BEBE-42E0-1E03-1ED93564B52D}"/>
              </a:ext>
            </a:extLst>
          </p:cNvPr>
          <p:cNvSpPr txBox="1"/>
          <p:nvPr/>
        </p:nvSpPr>
        <p:spPr>
          <a:xfrm>
            <a:off x="838197" y="1225075"/>
            <a:ext cx="10515598"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ru-RU" sz="2400" b="1" kern="0" dirty="0">
                <a:ea typeface="Calibri" panose="020F0502020204030204" pitchFamily="34" charset="0"/>
                <a:cs typeface="Times New Roman" panose="02020603050405020304" pitchFamily="18" charset="0"/>
              </a:rPr>
              <a:t>Налози на берзи</a:t>
            </a:r>
            <a:endParaRPr lang="sr-Cyrl-RS" sz="2400" b="1" kern="0" dirty="0">
              <a:effectLst/>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B8DA17A9-68FF-CFD7-3401-D5F6F8892879}"/>
              </a:ext>
            </a:extLst>
          </p:cNvPr>
          <p:cNvSpPr txBox="1"/>
          <p:nvPr/>
        </p:nvSpPr>
        <p:spPr>
          <a:xfrm>
            <a:off x="838202" y="1689162"/>
            <a:ext cx="10515597" cy="4741234"/>
          </a:xfrm>
          <a:prstGeom prst="rect">
            <a:avLst/>
          </a:prstGeom>
          <a:noFill/>
          <a:ln w="3175">
            <a:solidFill>
              <a:schemeClr val="tx1"/>
            </a:solidFill>
          </a:ln>
        </p:spPr>
        <p:txBody>
          <a:bodyPr wrap="square" rtlCol="0">
            <a:spAutoFit/>
          </a:bodyPr>
          <a:lstStyle/>
          <a:p>
            <a:pPr>
              <a:lnSpc>
                <a:spcPct val="107000"/>
              </a:lnSpc>
              <a:spcAft>
                <a:spcPts val="800"/>
              </a:spcAft>
            </a:pPr>
            <a:r>
              <a:rPr lang="sr-Cyrl-RS" sz="1800" b="1" i="1" dirty="0">
                <a:effectLst/>
                <a:latin typeface="Calibri" panose="020F0502020204030204" pitchFamily="34" charset="0"/>
                <a:ea typeface="Calibri" panose="020F0502020204030204" pitchFamily="34" charset="0"/>
                <a:cs typeface="Calibri" panose="020F0502020204030204" pitchFamily="34" charset="0"/>
              </a:rPr>
              <a:t>Лимит налог </a:t>
            </a:r>
            <a:r>
              <a:rPr lang="sr-Cyrl-RS" sz="1800" i="1" dirty="0">
                <a:effectLst/>
                <a:latin typeface="Calibri" panose="020F0502020204030204" pitchFamily="34" charset="0"/>
                <a:ea typeface="Calibri" panose="020F0502020204030204" pitchFamily="34" charset="0"/>
                <a:cs typeface="Calibri" panose="020F0502020204030204" pitchFamily="34" charset="0"/>
              </a:rPr>
              <a:t>је налог који обавезно садржи цену и може бити реализован само по цени која је у њему назначена или по бољој цени. Цена наведена у лимит налогу је максимална цена по којој може бити извршена куповина или минимална цена по којој може бити извршена продаја. По времену трајања лимит налог може бити: - дневни - налог важи до краја берзанског састанка на којем је унет - до дана - налог важи до наведеног дана, а најдуже 90 дана - до опозива - налог важи до опозива, а најдуже 90 дана Лимит налог је могуће уносити у фазама предотварања, у фази континуираног трговања као и током ванредних фаза трговања.</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i="1" dirty="0">
                <a:effectLst/>
                <a:latin typeface="Calibri" panose="020F0502020204030204" pitchFamily="34" charset="0"/>
                <a:ea typeface="Calibri" panose="020F0502020204030204" pitchFamily="34" charset="0"/>
                <a:cs typeface="Calibri" panose="020F0502020204030204" pitchFamily="34" charset="0"/>
              </a:rPr>
              <a:t>Лимит налози могу бити у једном од следећих статуса: </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i="1" dirty="0">
                <a:effectLst/>
                <a:latin typeface="Calibri" panose="020F0502020204030204" pitchFamily="34" charset="0"/>
                <a:ea typeface="Calibri" panose="020F0502020204030204" pitchFamily="34" charset="0"/>
                <a:cs typeface="Calibri" panose="020F0502020204030204" pitchFamily="34" charset="0"/>
              </a:rPr>
              <a:t>• </a:t>
            </a:r>
            <a:r>
              <a:rPr lang="sr-Cyrl-RS" sz="1800" i="1" u="sng" dirty="0">
                <a:effectLst/>
                <a:latin typeface="Calibri" panose="020F0502020204030204" pitchFamily="34" charset="0"/>
                <a:ea typeface="Calibri" panose="020F0502020204030204" pitchFamily="34" charset="0"/>
                <a:cs typeface="Calibri" panose="020F0502020204030204" pitchFamily="34" charset="0"/>
              </a:rPr>
              <a:t>активни</a:t>
            </a:r>
            <a:r>
              <a:rPr lang="sr-Cyrl-RS" sz="1800" i="1" dirty="0">
                <a:effectLst/>
                <a:latin typeface="Calibri" panose="020F0502020204030204" pitchFamily="34" charset="0"/>
                <a:ea typeface="Calibri" panose="020F0502020204030204" pitchFamily="34" charset="0"/>
                <a:cs typeface="Calibri" panose="020F0502020204030204" pitchFamily="34" charset="0"/>
              </a:rPr>
              <a:t> – уколико садрже цену у оквиру утврђене апсолутне зоне флуктуације (АЗФ), или </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i="1" dirty="0">
                <a:effectLst/>
                <a:latin typeface="Calibri" panose="020F0502020204030204" pitchFamily="34" charset="0"/>
                <a:ea typeface="Calibri" panose="020F0502020204030204" pitchFamily="34" charset="0"/>
                <a:cs typeface="Calibri" panose="020F0502020204030204" pitchFamily="34" charset="0"/>
              </a:rPr>
              <a:t>• </a:t>
            </a:r>
            <a:r>
              <a:rPr lang="sr-Cyrl-RS" sz="1800" i="1" u="sng" dirty="0">
                <a:effectLst/>
                <a:latin typeface="Calibri" panose="020F0502020204030204" pitchFamily="34" charset="0"/>
                <a:ea typeface="Calibri" panose="020F0502020204030204" pitchFamily="34" charset="0"/>
                <a:cs typeface="Calibri" panose="020F0502020204030204" pitchFamily="34" charset="0"/>
              </a:rPr>
              <a:t>неактивни</a:t>
            </a:r>
            <a:r>
              <a:rPr lang="sr-Cyrl-RS" sz="1800" i="1" dirty="0">
                <a:effectLst/>
                <a:latin typeface="Calibri" panose="020F0502020204030204" pitchFamily="34" charset="0"/>
                <a:ea typeface="Calibri" panose="020F0502020204030204" pitchFamily="34" charset="0"/>
                <a:cs typeface="Calibri" panose="020F0502020204030204" pitchFamily="34" charset="0"/>
              </a:rPr>
              <a:t> – лимит налози који садрже цену ван оквира утврђене АЗФ. </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i="1" dirty="0">
                <a:effectLst/>
                <a:latin typeface="Calibri" panose="020F0502020204030204" pitchFamily="34" charset="0"/>
                <a:ea typeface="Calibri" panose="020F0502020204030204" pitchFamily="34" charset="0"/>
                <a:cs typeface="Calibri" panose="020F0502020204030204" pitchFamily="34" charset="0"/>
              </a:rPr>
              <a:t>Само активни налози учествују у трговању на берзанском састанку. </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b="1" i="1" dirty="0">
                <a:effectLst/>
                <a:latin typeface="Calibri" panose="020F0502020204030204" pitchFamily="34" charset="0"/>
                <a:ea typeface="Calibri" panose="020F0502020204030204" pitchFamily="34" charset="0"/>
                <a:cs typeface="Calibri" panose="020F0502020204030204" pitchFamily="34" charset="0"/>
              </a:rPr>
              <a:t>Тржишни налог </a:t>
            </a:r>
            <a:r>
              <a:rPr lang="sr-Cyrl-RS" sz="1800" i="1" dirty="0">
                <a:effectLst/>
                <a:latin typeface="Calibri" panose="020F0502020204030204" pitchFamily="34" charset="0"/>
                <a:ea typeface="Calibri" panose="020F0502020204030204" pitchFamily="34" charset="0"/>
                <a:cs typeface="Calibri" panose="020F0502020204030204" pitchFamily="34" charset="0"/>
              </a:rPr>
              <a:t>је налог у којем цена није одређена и који може бити реализован по било којој цени у оквиру правила методе трговања. По времену трајања тржишни налог може бити само дневни. Тржишни налози могу бити искључиво у активном статусу. </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Placeholder 2">
            <a:extLst>
              <a:ext uri="{FF2B5EF4-FFF2-40B4-BE49-F238E27FC236}">
                <a16:creationId xmlns:a16="http://schemas.microsoft.com/office/drawing/2014/main" id="{58ECAD3C-9555-9349-44BF-EFF8600EA245}"/>
              </a:ext>
            </a:extLst>
          </p:cNvPr>
          <p:cNvSpPr>
            <a:spLocks noGrp="1"/>
          </p:cNvSpPr>
          <p:nvPr>
            <p:ph type="body" sz="quarter" idx="13"/>
          </p:nvPr>
        </p:nvSpPr>
        <p:spPr>
          <a:xfrm>
            <a:off x="838200" y="520074"/>
            <a:ext cx="10515599" cy="535531"/>
          </a:xfrm>
        </p:spPr>
        <p:txBody>
          <a:bodyPr/>
          <a:lstStyle/>
          <a:p>
            <a:r>
              <a:rPr lang="sr-Cyrl-RS" sz="3200" dirty="0">
                <a:latin typeface="+mn-lt"/>
              </a:rPr>
              <a:t>БЕРЗАНСКО ТРГОВАЊЕ</a:t>
            </a:r>
            <a:endParaRPr lang="sr-Latn-RS" sz="3200" dirty="0">
              <a:latin typeface="+mn-lt"/>
            </a:endParaRPr>
          </a:p>
        </p:txBody>
      </p:sp>
    </p:spTree>
    <p:extLst>
      <p:ext uri="{BB962C8B-B14F-4D97-AF65-F5344CB8AC3E}">
        <p14:creationId xmlns:p14="http://schemas.microsoft.com/office/powerpoint/2010/main" val="535535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C37D6-B24B-ED06-AB10-76499FDE431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99A6A5C-8463-657B-9C5B-0E10F79A1A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9749" y="1167259"/>
            <a:ext cx="8865135" cy="5051958"/>
          </a:xfrm>
          <a:prstGeom prst="rect">
            <a:avLst/>
          </a:prstGeom>
          <a:noFill/>
          <a:ln>
            <a:noFill/>
          </a:ln>
        </p:spPr>
      </p:pic>
      <p:sp>
        <p:nvSpPr>
          <p:cNvPr id="6" name="Text Placeholder 2">
            <a:extLst>
              <a:ext uri="{FF2B5EF4-FFF2-40B4-BE49-F238E27FC236}">
                <a16:creationId xmlns:a16="http://schemas.microsoft.com/office/drawing/2014/main" id="{D6313E45-33B7-FF31-A6E0-45C10151903A}"/>
              </a:ext>
            </a:extLst>
          </p:cNvPr>
          <p:cNvSpPr>
            <a:spLocks noGrp="1"/>
          </p:cNvSpPr>
          <p:nvPr>
            <p:ph type="body" sz="quarter" idx="13"/>
          </p:nvPr>
        </p:nvSpPr>
        <p:spPr>
          <a:xfrm>
            <a:off x="838200" y="520074"/>
            <a:ext cx="10515599" cy="535531"/>
          </a:xfrm>
        </p:spPr>
        <p:txBody>
          <a:bodyPr/>
          <a:lstStyle/>
          <a:p>
            <a:r>
              <a:rPr lang="sr-Cyrl-RS" sz="3200" dirty="0">
                <a:latin typeface="+mn-lt"/>
              </a:rPr>
              <a:t>БЕРЗАНСКО ТРГОВАЊЕ</a:t>
            </a:r>
            <a:endParaRPr lang="sr-Latn-RS" sz="3200" dirty="0">
              <a:latin typeface="+mn-lt"/>
            </a:endParaRPr>
          </a:p>
        </p:txBody>
      </p:sp>
    </p:spTree>
    <p:extLst>
      <p:ext uri="{BB962C8B-B14F-4D97-AF65-F5344CB8AC3E}">
        <p14:creationId xmlns:p14="http://schemas.microsoft.com/office/powerpoint/2010/main" val="1394740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FFF5E-C57E-6B2C-C45F-9FB1B8E65A9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54CAD15-EF4B-6B13-A680-C2220D315CD7}"/>
              </a:ext>
            </a:extLst>
          </p:cNvPr>
          <p:cNvSpPr>
            <a:spLocks noGrp="1"/>
          </p:cNvSpPr>
          <p:nvPr>
            <p:ph type="body" sz="quarter" idx="13"/>
          </p:nvPr>
        </p:nvSpPr>
        <p:spPr>
          <a:xfrm>
            <a:off x="838200" y="520074"/>
            <a:ext cx="10515599" cy="535531"/>
          </a:xfrm>
        </p:spPr>
        <p:txBody>
          <a:bodyPr/>
          <a:lstStyle/>
          <a:p>
            <a:r>
              <a:rPr lang="sr-Cyrl-RS" sz="3200" dirty="0">
                <a:latin typeface="+mn-lt"/>
              </a:rPr>
              <a:t>БЕРЗАНСКО ТРГОВАЊЕ</a:t>
            </a:r>
            <a:endParaRPr lang="sr-Latn-RS" sz="3200" dirty="0">
              <a:latin typeface="+mn-lt"/>
            </a:endParaRPr>
          </a:p>
        </p:txBody>
      </p:sp>
      <p:pic>
        <p:nvPicPr>
          <p:cNvPr id="2" name="Picture 1">
            <a:extLst>
              <a:ext uri="{FF2B5EF4-FFF2-40B4-BE49-F238E27FC236}">
                <a16:creationId xmlns:a16="http://schemas.microsoft.com/office/drawing/2014/main" id="{D066EB65-3AC7-C213-3465-837889A643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2962" y="1258808"/>
            <a:ext cx="8651132" cy="4841197"/>
          </a:xfrm>
          <a:prstGeom prst="rect">
            <a:avLst/>
          </a:prstGeom>
          <a:noFill/>
          <a:ln>
            <a:noFill/>
          </a:ln>
        </p:spPr>
      </p:pic>
    </p:spTree>
    <p:extLst>
      <p:ext uri="{BB962C8B-B14F-4D97-AF65-F5344CB8AC3E}">
        <p14:creationId xmlns:p14="http://schemas.microsoft.com/office/powerpoint/2010/main" val="1171386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64AB8-5318-95F9-5168-DBF93F1FE50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9DDD47C-63BE-7A23-F415-3231DF95EFE7}"/>
              </a:ext>
            </a:extLst>
          </p:cNvPr>
          <p:cNvSpPr txBox="1"/>
          <p:nvPr/>
        </p:nvSpPr>
        <p:spPr>
          <a:xfrm>
            <a:off x="838197" y="1225075"/>
            <a:ext cx="10515598"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ru-RU" sz="2400" b="1" kern="0" dirty="0">
                <a:effectLst/>
                <a:ea typeface="Calibri" panose="020F0502020204030204" pitchFamily="34" charset="0"/>
                <a:cs typeface="Times New Roman" panose="02020603050405020304" pitchFamily="18" charset="0"/>
              </a:rPr>
              <a:t>Опште</a:t>
            </a:r>
            <a:endParaRPr lang="sr-Cyrl-RS" sz="2400" b="1" kern="0" dirty="0">
              <a:effectLst/>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50ECB07E-1EB3-C600-7187-C0E8A71DD0EC}"/>
              </a:ext>
            </a:extLst>
          </p:cNvPr>
          <p:cNvSpPr txBox="1"/>
          <p:nvPr/>
        </p:nvSpPr>
        <p:spPr>
          <a:xfrm>
            <a:off x="838202" y="1689162"/>
            <a:ext cx="10515597" cy="1934376"/>
          </a:xfrm>
          <a:prstGeom prst="rect">
            <a:avLst/>
          </a:prstGeom>
          <a:noFill/>
          <a:ln w="3175">
            <a:solidFill>
              <a:schemeClr val="tx1"/>
            </a:solidFill>
          </a:ln>
        </p:spPr>
        <p:txBody>
          <a:bodyPr wrap="square" rtlCol="0">
            <a:spAutoFit/>
          </a:bodyPr>
          <a:lstStyle/>
          <a:p>
            <a:pPr>
              <a:lnSpc>
                <a:spcPct val="107000"/>
              </a:lnSpc>
              <a:spcAft>
                <a:spcPts val="800"/>
              </a:spcAft>
            </a:pPr>
            <a:r>
              <a:rPr lang="sr-Latn-RS" sz="1800" dirty="0">
                <a:effectLst/>
                <a:latin typeface="Calibri" panose="020F0502020204030204" pitchFamily="34" charset="0"/>
                <a:ea typeface="Calibri" panose="020F0502020204030204" pitchFamily="34" charset="0"/>
                <a:cs typeface="Calibri" panose="020F0502020204030204" pitchFamily="34" charset="0"/>
              </a:rPr>
              <a:t>Закон о стечају </a:t>
            </a:r>
            <a:r>
              <a:rPr lang="sr-Latn-RS" sz="1800" u="sng" dirty="0">
                <a:effectLst/>
                <a:latin typeface="Calibri" panose="020F0502020204030204" pitchFamily="34" charset="0"/>
                <a:ea typeface="Calibri" panose="020F0502020204030204" pitchFamily="34" charset="0"/>
                <a:cs typeface="Calibri" panose="020F0502020204030204" pitchFamily="34" charset="0"/>
              </a:rPr>
              <a:t>није предвидео могућност истовременог комбинована више прописаних метода продаје</a:t>
            </a:r>
            <a:r>
              <a:rPr lang="sr-Latn-RS" sz="1800" dirty="0">
                <a:effectLst/>
                <a:latin typeface="Calibri" panose="020F0502020204030204" pitchFamily="34" charset="0"/>
                <a:ea typeface="Calibri" panose="020F0502020204030204" pitchFamily="34" charset="0"/>
                <a:cs typeface="Calibri" panose="020F0502020204030204" pitchFamily="34" charset="0"/>
              </a:rPr>
              <a:t>, a Националним стандардом бр. 5, Правилника о утврђивању националних стандарда у управљању стечајном масом ("Службени гласник PC" бр. 62/2018), детаљно je одређен поступак продаје за сваки прописан метод продаје.</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r>
              <a:rPr lang="sr-Cyrl-RS" sz="1800" dirty="0">
                <a:effectLst/>
                <a:latin typeface="Calibri" panose="020F0502020204030204" pitchFamily="34" charset="0"/>
                <a:ea typeface="Calibri" panose="020F0502020204030204" pitchFamily="34" charset="0"/>
              </a:rPr>
              <a:t>Ово се посебно односи на комбинацију нпр: </a:t>
            </a:r>
            <a:r>
              <a:rPr lang="sr-Cyrl-RS" sz="1800" u="sng" dirty="0">
                <a:effectLst/>
                <a:latin typeface="Calibri" panose="020F0502020204030204" pitchFamily="34" charset="0"/>
                <a:ea typeface="Calibri" panose="020F0502020204030204" pitchFamily="34" charset="0"/>
              </a:rPr>
              <a:t>непосредна погодба уз јавно прикупљање понуда и обавезну уплату депозита, или непосредна погодба са побољшањем понуда</a:t>
            </a:r>
            <a:r>
              <a:rPr lang="sr-Cyrl-RS" sz="1800" dirty="0">
                <a:effectLst/>
                <a:latin typeface="Calibri" panose="020F0502020204030204" pitchFamily="34" charset="0"/>
                <a:ea typeface="Calibri" panose="020F0502020204030204" pitchFamily="34" charset="0"/>
              </a:rPr>
              <a:t>.</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2">
            <a:extLst>
              <a:ext uri="{FF2B5EF4-FFF2-40B4-BE49-F238E27FC236}">
                <a16:creationId xmlns:a16="http://schemas.microsoft.com/office/drawing/2014/main" id="{589B157B-69AE-71A4-1983-773270883D5D}"/>
              </a:ext>
            </a:extLst>
          </p:cNvPr>
          <p:cNvSpPr>
            <a:spLocks noGrp="1"/>
          </p:cNvSpPr>
          <p:nvPr>
            <p:ph type="body" sz="quarter" idx="13"/>
          </p:nvPr>
        </p:nvSpPr>
        <p:spPr>
          <a:xfrm>
            <a:off x="838200" y="520074"/>
            <a:ext cx="10515599" cy="535531"/>
          </a:xfrm>
        </p:spPr>
        <p:txBody>
          <a:bodyPr/>
          <a:lstStyle/>
          <a:p>
            <a:r>
              <a:rPr lang="sr-Cyrl-RS" sz="3200" dirty="0">
                <a:latin typeface="+mn-lt"/>
              </a:rPr>
              <a:t>ПРОДАЈА У СТЕЧАЈНОМ ПОСТУПКУ</a:t>
            </a:r>
            <a:endParaRPr lang="sr-Latn-RS" sz="3200" dirty="0">
              <a:latin typeface="+mn-lt"/>
            </a:endParaRPr>
          </a:p>
        </p:txBody>
      </p:sp>
    </p:spTree>
    <p:extLst>
      <p:ext uri="{BB962C8B-B14F-4D97-AF65-F5344CB8AC3E}">
        <p14:creationId xmlns:p14="http://schemas.microsoft.com/office/powerpoint/2010/main" val="204240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783719-EA96-83CB-8222-CD153AB08EE3}"/>
              </a:ext>
            </a:extLst>
          </p:cNvPr>
          <p:cNvSpPr>
            <a:spLocks noGrp="1"/>
          </p:cNvSpPr>
          <p:nvPr>
            <p:ph type="body" sz="quarter" idx="11"/>
          </p:nvPr>
        </p:nvSpPr>
        <p:spPr>
          <a:xfrm>
            <a:off x="801521" y="933323"/>
            <a:ext cx="6891050" cy="4147802"/>
          </a:xfrm>
        </p:spPr>
        <p:txBody>
          <a:bodyPr/>
          <a:lstStyle/>
          <a:p>
            <a:endParaRPr lang="en-GB" dirty="0"/>
          </a:p>
          <a:p>
            <a:endParaRPr lang="en-GB" dirty="0"/>
          </a:p>
          <a:p>
            <a:endParaRPr lang="en-GB" dirty="0"/>
          </a:p>
          <a:p>
            <a:endParaRPr lang="en-GB" dirty="0"/>
          </a:p>
          <a:p>
            <a:r>
              <a:rPr lang="sr-Cyrl-RS" sz="6000" b="1" dirty="0">
                <a:latin typeface="+mn-lt"/>
              </a:rPr>
              <a:t>ХВАЛА НА ПАЖЊИ</a:t>
            </a:r>
            <a:endParaRPr lang="en-US" sz="6000" b="1" dirty="0">
              <a:latin typeface="+mn-lt"/>
            </a:endParaRPr>
          </a:p>
          <a:p>
            <a:endParaRPr lang="en-GB" dirty="0"/>
          </a:p>
          <a:p>
            <a:endParaRPr lang="en-GB" dirty="0"/>
          </a:p>
          <a:p>
            <a:endParaRPr lang="en-US" dirty="0"/>
          </a:p>
        </p:txBody>
      </p:sp>
    </p:spTree>
    <p:extLst>
      <p:ext uri="{BB962C8B-B14F-4D97-AF65-F5344CB8AC3E}">
        <p14:creationId xmlns:p14="http://schemas.microsoft.com/office/powerpoint/2010/main" val="285103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22F6C-BF57-5FDC-3329-7209D8B014C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6D27430-4F99-92FF-8E5A-E8AFF047E779}"/>
              </a:ext>
            </a:extLst>
          </p:cNvPr>
          <p:cNvSpPr>
            <a:spLocks noGrp="1"/>
          </p:cNvSpPr>
          <p:nvPr>
            <p:ph type="body" sz="quarter" idx="13"/>
          </p:nvPr>
        </p:nvSpPr>
        <p:spPr>
          <a:xfrm>
            <a:off x="838200" y="570368"/>
            <a:ext cx="10515599" cy="535531"/>
          </a:xfrm>
        </p:spPr>
        <p:txBody>
          <a:bodyPr/>
          <a:lstStyle/>
          <a:p>
            <a:r>
              <a:rPr lang="sr-Cyrl-RS" sz="3200" dirty="0">
                <a:latin typeface="+mn-lt"/>
              </a:rPr>
              <a:t>ЈАВНО НАДМЕТАЊЕ</a:t>
            </a:r>
            <a:endParaRPr lang="sr-Latn-RS" sz="3200" dirty="0">
              <a:latin typeface="+mn-lt"/>
            </a:endParaRPr>
          </a:p>
        </p:txBody>
      </p:sp>
      <p:sp>
        <p:nvSpPr>
          <p:cNvPr id="2" name="TextBox 1">
            <a:extLst>
              <a:ext uri="{FF2B5EF4-FFF2-40B4-BE49-F238E27FC236}">
                <a16:creationId xmlns:a16="http://schemas.microsoft.com/office/drawing/2014/main" id="{0F561E69-CDBC-0B6E-3968-4E1592FCD6C0}"/>
              </a:ext>
            </a:extLst>
          </p:cNvPr>
          <p:cNvSpPr txBox="1"/>
          <p:nvPr/>
        </p:nvSpPr>
        <p:spPr>
          <a:xfrm>
            <a:off x="838201" y="1305341"/>
            <a:ext cx="10515598"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ffectLst/>
                <a:ea typeface="Calibri" panose="020F0502020204030204" pitchFamily="34" charset="0"/>
                <a:cs typeface="Times New Roman" panose="02020603050405020304" pitchFamily="18" charset="0"/>
              </a:rPr>
              <a:t>Одлуке које доноси стечајни управник </a:t>
            </a:r>
          </a:p>
        </p:txBody>
      </p:sp>
      <p:sp>
        <p:nvSpPr>
          <p:cNvPr id="13" name="TextBox 12">
            <a:extLst>
              <a:ext uri="{FF2B5EF4-FFF2-40B4-BE49-F238E27FC236}">
                <a16:creationId xmlns:a16="http://schemas.microsoft.com/office/drawing/2014/main" id="{39815301-5C02-0313-9BAC-963306BFC62B}"/>
              </a:ext>
            </a:extLst>
          </p:cNvPr>
          <p:cNvSpPr txBox="1"/>
          <p:nvPr/>
        </p:nvSpPr>
        <p:spPr>
          <a:xfrm>
            <a:off x="838200" y="2203290"/>
            <a:ext cx="10569102" cy="2358915"/>
          </a:xfrm>
          <a:prstGeom prst="rect">
            <a:avLst/>
          </a:prstGeom>
          <a:noFill/>
          <a:ln w="3175">
            <a:solidFill>
              <a:schemeClr val="tx1"/>
            </a:solidFill>
          </a:ln>
        </p:spPr>
        <p:txBody>
          <a:bodyPr wrap="square" rtlCol="0">
            <a:spAutoFit/>
          </a:bodyPr>
          <a:lstStyle/>
          <a:p>
            <a:pPr marL="285750" indent="-285750" algn="just">
              <a:lnSpc>
                <a:spcPct val="107000"/>
              </a:lnSpc>
              <a:spcAft>
                <a:spcPts val="800"/>
              </a:spcAft>
              <a:buFontTx/>
              <a:buChar char="-"/>
            </a:pPr>
            <a:r>
              <a:rPr lang="sr-Cyrl-RS" sz="1800" b="1" dirty="0">
                <a:effectLst/>
                <a:latin typeface="Calibri" panose="020F0502020204030204" pitchFamily="34" charset="0"/>
                <a:ea typeface="Calibri" panose="020F0502020204030204" pitchFamily="34" charset="0"/>
                <a:cs typeface="Calibri" panose="020F0502020204030204" pitchFamily="34" charset="0"/>
              </a:rPr>
              <a:t>Место одржавања продаје </a:t>
            </a:r>
            <a:r>
              <a:rPr lang="sr-Cyrl-RS" sz="1800" dirty="0">
                <a:effectLst/>
                <a:latin typeface="Calibri" panose="020F0502020204030204" pitchFamily="34" charset="0"/>
                <a:ea typeface="Calibri" panose="020F0502020204030204" pitchFamily="34" charset="0"/>
                <a:cs typeface="Calibri" panose="020F0502020204030204" pitchFamily="34" charset="0"/>
              </a:rPr>
              <a:t>(канцеларија стечајног управника, просторије суда, изнајмљена сала,...)</a:t>
            </a:r>
          </a:p>
          <a:p>
            <a:pPr marL="285750" indent="-285750" algn="just">
              <a:lnSpc>
                <a:spcPct val="107000"/>
              </a:lnSpc>
              <a:spcAft>
                <a:spcPts val="800"/>
              </a:spcAft>
              <a:buFontTx/>
              <a:buChar char="-"/>
            </a:pPr>
            <a:r>
              <a:rPr lang="sr-Cyrl-RS" sz="1800" b="1" dirty="0">
                <a:effectLst/>
                <a:latin typeface="Calibri" panose="020F0502020204030204" pitchFamily="34" charset="0"/>
                <a:ea typeface="Calibri" panose="020F0502020204030204" pitchFamily="34" charset="0"/>
                <a:cs typeface="Calibri" panose="020F0502020204030204" pitchFamily="34" charset="0"/>
              </a:rPr>
              <a:t>Време одржавања продаје</a:t>
            </a:r>
            <a:r>
              <a:rPr lang="sr-Cyrl-RS" sz="1800" dirty="0">
                <a:effectLst/>
                <a:latin typeface="Calibri" panose="020F0502020204030204" pitchFamily="34" charset="0"/>
                <a:ea typeface="Calibri" panose="020F0502020204030204" pitchFamily="34" charset="0"/>
                <a:cs typeface="Calibri" panose="020F0502020204030204" pitchFamily="34" charset="0"/>
              </a:rPr>
              <a:t> (пример: избегавање годишњих одмора, већи временски распон од датума огласа до датума продаје,...). </a:t>
            </a:r>
            <a:endParaRPr lang="sr-Cyrl-RS"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Tx/>
              <a:buChar char="-"/>
            </a:pPr>
            <a:r>
              <a:rPr lang="sr-Cyrl-RS" sz="1800" b="1" dirty="0">
                <a:effectLst/>
                <a:latin typeface="Calibri" panose="020F0502020204030204" pitchFamily="34" charset="0"/>
                <a:ea typeface="Calibri" panose="020F0502020204030204" pitchFamily="34" charset="0"/>
                <a:cs typeface="Calibri" panose="020F0502020204030204" pitchFamily="34" charset="0"/>
              </a:rPr>
              <a:t>Цена продајне документације</a:t>
            </a:r>
            <a:r>
              <a:rPr lang="sr-Cyrl-RS" sz="1800" dirty="0">
                <a:effectLst/>
                <a:latin typeface="Calibri" panose="020F0502020204030204" pitchFamily="34" charset="0"/>
                <a:ea typeface="Calibri" panose="020F0502020204030204" pitchFamily="34" charset="0"/>
                <a:cs typeface="Calibri" panose="020F0502020204030204" pitchFamily="34" charset="0"/>
              </a:rPr>
              <a:t> (поједини стечајни управници иду са ниском ценом како би анимирао што већи број купаца, док другима цена продајне документације служи за диференцирање купаца, односно на одвајање „правих купаца“ од „лажних купаца“ те подижу цену продајној документацији на нереално високи износ)</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2865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262BF-7194-9553-1272-801491CA6FE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783C39A-2274-1168-B988-106590D29734}"/>
              </a:ext>
            </a:extLst>
          </p:cNvPr>
          <p:cNvSpPr>
            <a:spLocks noGrp="1"/>
          </p:cNvSpPr>
          <p:nvPr>
            <p:ph type="body" sz="quarter" idx="13"/>
          </p:nvPr>
        </p:nvSpPr>
        <p:spPr>
          <a:xfrm>
            <a:off x="838200" y="570368"/>
            <a:ext cx="10515599" cy="535531"/>
          </a:xfrm>
        </p:spPr>
        <p:txBody>
          <a:bodyPr/>
          <a:lstStyle/>
          <a:p>
            <a:r>
              <a:rPr lang="sr-Cyrl-RS" sz="3200" dirty="0">
                <a:latin typeface="+mn-lt"/>
              </a:rPr>
              <a:t>ЈАВНО НАДМЕТАЊЕ</a:t>
            </a:r>
            <a:endParaRPr lang="sr-Latn-RS" sz="3200" dirty="0">
              <a:latin typeface="+mn-lt"/>
            </a:endParaRPr>
          </a:p>
        </p:txBody>
      </p:sp>
      <p:sp>
        <p:nvSpPr>
          <p:cNvPr id="2" name="TextBox 1">
            <a:extLst>
              <a:ext uri="{FF2B5EF4-FFF2-40B4-BE49-F238E27FC236}">
                <a16:creationId xmlns:a16="http://schemas.microsoft.com/office/drawing/2014/main" id="{C3E41AF7-5CFE-BEB7-DE76-59AF73C74789}"/>
              </a:ext>
            </a:extLst>
          </p:cNvPr>
          <p:cNvSpPr txBox="1"/>
          <p:nvPr/>
        </p:nvSpPr>
        <p:spPr>
          <a:xfrm>
            <a:off x="838201" y="1305341"/>
            <a:ext cx="10515598"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ffectLst/>
                <a:ea typeface="Calibri" panose="020F0502020204030204" pitchFamily="34" charset="0"/>
                <a:cs typeface="Times New Roman" panose="02020603050405020304" pitchFamily="18" charset="0"/>
              </a:rPr>
              <a:t>Пример - цена продајне документације </a:t>
            </a:r>
          </a:p>
        </p:txBody>
      </p:sp>
      <p:sp>
        <p:nvSpPr>
          <p:cNvPr id="13" name="TextBox 12">
            <a:extLst>
              <a:ext uri="{FF2B5EF4-FFF2-40B4-BE49-F238E27FC236}">
                <a16:creationId xmlns:a16="http://schemas.microsoft.com/office/drawing/2014/main" id="{8EB0ADCF-9E04-D623-59CA-10D24A8A6EC6}"/>
              </a:ext>
            </a:extLst>
          </p:cNvPr>
          <p:cNvSpPr txBox="1"/>
          <p:nvPr/>
        </p:nvSpPr>
        <p:spPr>
          <a:xfrm>
            <a:off x="838201" y="1895062"/>
            <a:ext cx="10515598" cy="4148508"/>
          </a:xfrm>
          <a:prstGeom prst="rect">
            <a:avLst/>
          </a:prstGeom>
          <a:noFill/>
          <a:ln w="3175">
            <a:solidFill>
              <a:schemeClr val="tx1"/>
            </a:solidFill>
          </a:ln>
        </p:spPr>
        <p:txBody>
          <a:bodyPr wrap="square" rtlCol="0">
            <a:spAutoFit/>
          </a:bodyPr>
          <a:lstStyle/>
          <a:p>
            <a:pPr>
              <a:lnSpc>
                <a:spcPct val="107000"/>
              </a:lnSpc>
              <a:spcAft>
                <a:spcPts val="800"/>
              </a:spcAft>
            </a:pPr>
            <a:r>
              <a:rPr lang="sr-Cyrl-RS" sz="1800" u="sng" dirty="0">
                <a:effectLst/>
                <a:latin typeface="Calibri" panose="020F0502020204030204" pitchFamily="34" charset="0"/>
                <a:ea typeface="Calibri" panose="020F0502020204030204" pitchFamily="34" charset="0"/>
                <a:cs typeface="Calibri" panose="020F0502020204030204" pitchFamily="34" charset="0"/>
              </a:rPr>
              <a:t>Да ли је висока цена продајне документације Убица конкуренције или одвајање „правих купаца“ од „лажних купаца“?</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i="1" dirty="0">
                <a:effectLst/>
                <a:latin typeface="Calibri" panose="020F0502020204030204" pitchFamily="34" charset="0"/>
                <a:ea typeface="Calibri" panose="020F0502020204030204" pitchFamily="34" charset="0"/>
                <a:cs typeface="Calibri" panose="020F0502020204030204" pitchFamily="34" charset="0"/>
              </a:rPr>
              <a:t>Привредни суд у </a:t>
            </a:r>
            <a:r>
              <a:rPr lang="sr-Cyrl-RS" i="1" dirty="0">
                <a:latin typeface="Calibri" panose="020F0502020204030204" pitchFamily="34" charset="0"/>
                <a:ea typeface="Calibri" panose="020F0502020204030204" pitchFamily="34" charset="0"/>
                <a:cs typeface="Calibri" panose="020F0502020204030204" pitchFamily="34" charset="0"/>
              </a:rPr>
              <a:t>ХХХХХ</a:t>
            </a:r>
            <a:r>
              <a:rPr lang="sr-Cyrl-RS" sz="1800" i="1" dirty="0">
                <a:effectLst/>
                <a:latin typeface="Calibri" panose="020F0502020204030204" pitchFamily="34" charset="0"/>
                <a:ea typeface="Calibri" panose="020F0502020204030204" pitchFamily="34" charset="0"/>
                <a:cs typeface="Calibri" panose="020F0502020204030204" pitchFamily="34" charset="0"/>
              </a:rPr>
              <a:t> донео је решење којим се одлаже продаја стечајног дужника ХХХХХ. Продаја </a:t>
            </a:r>
            <a:r>
              <a:rPr lang="sr-Cyrl-RS" i="1" dirty="0">
                <a:latin typeface="Calibri" panose="020F0502020204030204" pitchFamily="34" charset="0"/>
                <a:ea typeface="Calibri" panose="020F0502020204030204" pitchFamily="34" charset="0"/>
                <a:cs typeface="Calibri" panose="020F0502020204030204" pitchFamily="34" charset="0"/>
              </a:rPr>
              <a:t>стечајног дужника</a:t>
            </a:r>
            <a:r>
              <a:rPr lang="sr-Cyrl-RS" sz="1800" i="1" dirty="0">
                <a:effectLst/>
                <a:latin typeface="Calibri" panose="020F0502020204030204" pitchFamily="34" charset="0"/>
                <a:ea typeface="Calibri" panose="020F0502020204030204" pitchFamily="34" charset="0"/>
                <a:cs typeface="Calibri" panose="020F0502020204030204" pitchFamily="34" charset="0"/>
              </a:rPr>
              <a:t> као правног лица била је претходно заказана за </a:t>
            </a:r>
            <a:r>
              <a:rPr lang="sr-Cyrl-RS" i="1" dirty="0">
                <a:latin typeface="Calibri" panose="020F0502020204030204" pitchFamily="34" charset="0"/>
                <a:ea typeface="Calibri" panose="020F0502020204030204" pitchFamily="34" charset="0"/>
                <a:cs typeface="Calibri" panose="020F0502020204030204" pitchFamily="34" charset="0"/>
              </a:rPr>
              <a:t>ХХХХХ</a:t>
            </a:r>
            <a:r>
              <a:rPr lang="sr-Cyrl-RS" sz="1800" i="1" dirty="0">
                <a:effectLst/>
                <a:latin typeface="Calibri" panose="020F0502020204030204" pitchFamily="34" charset="0"/>
                <a:ea typeface="Calibri" panose="020F0502020204030204" pitchFamily="34" charset="0"/>
                <a:cs typeface="Calibri" panose="020F0502020204030204" pitchFamily="34" charset="0"/>
              </a:rPr>
              <a:t> када је планирано јавно надметање.</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i="1" dirty="0">
                <a:effectLst/>
                <a:latin typeface="Calibri" panose="020F0502020204030204" pitchFamily="34" charset="0"/>
                <a:ea typeface="Calibri" panose="020F0502020204030204" pitchFamily="34" charset="0"/>
                <a:cs typeface="Calibri" panose="020F0502020204030204" pitchFamily="34" charset="0"/>
              </a:rPr>
              <a:t>Привредни суд у </a:t>
            </a:r>
            <a:r>
              <a:rPr lang="sr-Cyrl-RS" i="1" dirty="0">
                <a:latin typeface="Calibri" panose="020F0502020204030204" pitchFamily="34" charset="0"/>
                <a:ea typeface="Calibri" panose="020F0502020204030204" pitchFamily="34" charset="0"/>
                <a:cs typeface="Calibri" panose="020F0502020204030204" pitchFamily="34" charset="0"/>
              </a:rPr>
              <a:t>ХХХХХ</a:t>
            </a:r>
            <a:r>
              <a:rPr lang="sr-Cyrl-RS" sz="1800" i="1" dirty="0">
                <a:effectLst/>
                <a:latin typeface="Calibri" panose="020F0502020204030204" pitchFamily="34" charset="0"/>
                <a:ea typeface="Calibri" panose="020F0502020204030204" pitchFamily="34" charset="0"/>
                <a:cs typeface="Calibri" panose="020F0502020204030204" pitchFamily="34" charset="0"/>
              </a:rPr>
              <a:t> одлучио је да прихвати примедбе стечајних поверилаца 1 и 2, као и примедбе које су упутила заинтересована лица 3 и фирма </a:t>
            </a:r>
            <a:r>
              <a:rPr lang="sr-Cyrl-RS" i="1" dirty="0">
                <a:latin typeface="Calibri" panose="020F0502020204030204" pitchFamily="34" charset="0"/>
                <a:ea typeface="Calibri" panose="020F0502020204030204" pitchFamily="34" charset="0"/>
                <a:cs typeface="Calibri" panose="020F0502020204030204" pitchFamily="34" charset="0"/>
              </a:rPr>
              <a:t>4</a:t>
            </a:r>
            <a:r>
              <a:rPr lang="sr-Cyrl-RS" sz="1800" i="1" dirty="0">
                <a:effectLst/>
                <a:latin typeface="Calibri" panose="020F0502020204030204" pitchFamily="34" charset="0"/>
                <a:ea typeface="Calibri" panose="020F0502020204030204" pitchFamily="34" charset="0"/>
                <a:cs typeface="Calibri" panose="020F0502020204030204" pitchFamily="34" charset="0"/>
              </a:rPr>
              <a:t> и да одложи продају стечајног дужника.</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i="1" dirty="0">
                <a:effectLst/>
                <a:latin typeface="Calibri" panose="020F0502020204030204" pitchFamily="34" charset="0"/>
                <a:ea typeface="Calibri" panose="020F0502020204030204" pitchFamily="34" charset="0"/>
                <a:cs typeface="Calibri" panose="020F0502020204030204" pitchFamily="34" charset="0"/>
              </a:rPr>
              <a:t>Готово сви они жалили су се на превисоку цену откупне документације, која је већа од милион евра, указујући да је то био покушај да се из надметања за куповину истисне конкуренција. </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i="1" dirty="0">
                <a:effectLst/>
                <a:latin typeface="Calibri" panose="020F0502020204030204" pitchFamily="34" charset="0"/>
                <a:ea typeface="Calibri" panose="020F0502020204030204" pitchFamily="34" charset="0"/>
                <a:cs typeface="Calibri" panose="020F0502020204030204" pitchFamily="34" charset="0"/>
              </a:rPr>
              <a:t>У овом случају, у медијима се наводи да је превисока цена продајне документације „убица конкуренције пред продају“. </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i="1" dirty="0">
                <a:effectLst/>
                <a:latin typeface="Calibri" panose="020F0502020204030204" pitchFamily="34" charset="0"/>
                <a:ea typeface="Calibri" panose="020F0502020204030204" pitchFamily="34" charset="0"/>
                <a:cs typeface="Calibri" panose="020F0502020204030204" pitchFamily="34" charset="0"/>
              </a:rPr>
              <a:t>Извор: разни медији</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8658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25FD1-B839-D073-8D45-03CD47A7CAD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478F9A5-63EF-4677-FEDB-20340055187E}"/>
              </a:ext>
            </a:extLst>
          </p:cNvPr>
          <p:cNvSpPr>
            <a:spLocks noGrp="1"/>
          </p:cNvSpPr>
          <p:nvPr>
            <p:ph type="body" sz="quarter" idx="13"/>
          </p:nvPr>
        </p:nvSpPr>
        <p:spPr>
          <a:xfrm>
            <a:off x="838200" y="570368"/>
            <a:ext cx="10515599" cy="535531"/>
          </a:xfrm>
        </p:spPr>
        <p:txBody>
          <a:bodyPr/>
          <a:lstStyle/>
          <a:p>
            <a:r>
              <a:rPr lang="sr-Cyrl-RS" sz="3200" dirty="0">
                <a:latin typeface="+mn-lt"/>
              </a:rPr>
              <a:t>ЈАВНО НАДМЕТАЊЕ</a:t>
            </a:r>
            <a:endParaRPr lang="sr-Latn-RS" sz="3200" dirty="0">
              <a:latin typeface="+mn-lt"/>
            </a:endParaRPr>
          </a:p>
        </p:txBody>
      </p:sp>
      <p:sp>
        <p:nvSpPr>
          <p:cNvPr id="2" name="TextBox 1">
            <a:extLst>
              <a:ext uri="{FF2B5EF4-FFF2-40B4-BE49-F238E27FC236}">
                <a16:creationId xmlns:a16="http://schemas.microsoft.com/office/drawing/2014/main" id="{034B4257-8E56-B7A7-FE13-C8CA6DFC78A6}"/>
              </a:ext>
            </a:extLst>
          </p:cNvPr>
          <p:cNvSpPr txBox="1"/>
          <p:nvPr/>
        </p:nvSpPr>
        <p:spPr>
          <a:xfrm>
            <a:off x="838201" y="1305341"/>
            <a:ext cx="10515598"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ffectLst/>
                <a:ea typeface="Calibri" panose="020F0502020204030204" pitchFamily="34" charset="0"/>
                <a:cs typeface="Times New Roman" panose="02020603050405020304" pitchFamily="18" charset="0"/>
              </a:rPr>
              <a:t>Пример – почетна цена на јавном надметању </a:t>
            </a:r>
          </a:p>
        </p:txBody>
      </p:sp>
      <p:sp>
        <p:nvSpPr>
          <p:cNvPr id="13" name="TextBox 12">
            <a:extLst>
              <a:ext uri="{FF2B5EF4-FFF2-40B4-BE49-F238E27FC236}">
                <a16:creationId xmlns:a16="http://schemas.microsoft.com/office/drawing/2014/main" id="{0E3A9064-87DA-CA21-06A9-170821679DD9}"/>
              </a:ext>
            </a:extLst>
          </p:cNvPr>
          <p:cNvSpPr txBox="1"/>
          <p:nvPr/>
        </p:nvSpPr>
        <p:spPr>
          <a:xfrm>
            <a:off x="838199" y="1920823"/>
            <a:ext cx="10515599" cy="4342279"/>
          </a:xfrm>
          <a:prstGeom prst="rect">
            <a:avLst/>
          </a:prstGeom>
          <a:noFill/>
          <a:ln w="3175">
            <a:solidFill>
              <a:schemeClr val="tx1"/>
            </a:solidFill>
          </a:ln>
        </p:spPr>
        <p:txBody>
          <a:bodyPr wrap="square" rtlCol="0">
            <a:spAutoFit/>
          </a:bodyPr>
          <a:lstStyle/>
          <a:p>
            <a:pPr>
              <a:lnSpc>
                <a:spcPct val="107000"/>
              </a:lnSpc>
              <a:spcAft>
                <a:spcPts val="800"/>
              </a:spcAft>
            </a:pPr>
            <a:r>
              <a:rPr lang="sr-Cyrl-RS" sz="1800" u="sng" dirty="0">
                <a:effectLst/>
                <a:latin typeface="Calibri" panose="020F0502020204030204" pitchFamily="34" charset="0"/>
                <a:ea typeface="Calibri" panose="020F0502020204030204" pitchFamily="34" charset="0"/>
                <a:cs typeface="Calibri" panose="020F0502020204030204" pitchFamily="34" charset="0"/>
              </a:rPr>
              <a:t>Да ли је почетна цена на првом јавном надметању увек 50% процењене вредности?</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r-Cyrl-RS"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Судска пракса:</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Latn-RS" sz="1800" i="1" dirty="0">
                <a:effectLst/>
                <a:latin typeface="Calibri" panose="020F0502020204030204" pitchFamily="34" charset="0"/>
                <a:ea typeface="Calibri" panose="020F0502020204030204" pitchFamily="34" charset="0"/>
                <a:cs typeface="Calibri" panose="020F0502020204030204" pitchFamily="34" charset="0"/>
              </a:rPr>
              <a:t>Суд налази да je примедба разлучног повериоца C. A. AD NOVI SAD, од 10. 6. 2022. године, основана, jep и ако je Националним стандардом број 5 о начину и поступку уновчавања имовине стечајног дужника, прописано да приликом прве продаје имовине стечајног дужника јавним надметањем почетна цена износи 50% процењене вредности, </a:t>
            </a:r>
            <a:r>
              <a:rPr lang="sr-Latn-RS" sz="1800" i="1" u="sng" dirty="0">
                <a:effectLst/>
                <a:latin typeface="Calibri" panose="020F0502020204030204" pitchFamily="34" charset="0"/>
                <a:ea typeface="Calibri" panose="020F0502020204030204" pitchFamily="34" charset="0"/>
                <a:cs typeface="Calibri" panose="020F0502020204030204" pitchFamily="34" charset="0"/>
              </a:rPr>
              <a:t>ниједна одредба Закона о стечају, a ни Национални стандард број 5 не забрањује да почетна цена приликом прве продаје имовине стечајног дужника јавним надметањем, буде виша од 50% од процењене вредности имовине која je предмет продаје</a:t>
            </a:r>
            <a:r>
              <a:rPr lang="sr-Latn-RS" sz="1800" i="1" dirty="0">
                <a:effectLst/>
                <a:latin typeface="Calibri" panose="020F0502020204030204" pitchFamily="34" charset="0"/>
                <a:ea typeface="Calibri" panose="020F0502020204030204" pitchFamily="34" charset="0"/>
                <a:cs typeface="Calibri" panose="020F0502020204030204" pitchFamily="34" charset="0"/>
              </a:rPr>
              <a:t>, a подносилац примедбе je предложио и повољнији начин уновчавања, што je у интересу свих поверилаца стечајног дужника.</a:t>
            </a:r>
            <a:endParaRPr lang="sr-Cyrl-RS" sz="1800" i="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br>
              <a:rPr lang="sr-Latn-RS" sz="1800" i="1" dirty="0">
                <a:effectLst/>
                <a:latin typeface="Calibri" panose="020F0502020204030204" pitchFamily="34" charset="0"/>
                <a:ea typeface="Calibri" panose="020F0502020204030204" pitchFamily="34" charset="0"/>
                <a:cs typeface="Calibri" panose="020F0502020204030204" pitchFamily="34" charset="0"/>
              </a:rPr>
            </a:br>
            <a:r>
              <a:rPr lang="sr-Latn-RS" sz="1800" i="1" dirty="0">
                <a:effectLst/>
                <a:latin typeface="Calibri" panose="020F0502020204030204" pitchFamily="34" charset="0"/>
                <a:ea typeface="Calibri" panose="020F0502020204030204" pitchFamily="34" charset="0"/>
                <a:cs typeface="Calibri" panose="020F0502020204030204" pitchFamily="34" charset="0"/>
              </a:rPr>
              <a:t>(Закључак Привредног суда у Новом Саду, 2. Ст. 99/2019 од 15. 6. 2022</a:t>
            </a:r>
            <a:r>
              <a:rPr lang="sr-Latn-RS" sz="1800" dirty="0">
                <a:effectLst/>
                <a:latin typeface="Calibri" panose="020F0502020204030204" pitchFamily="34" charset="0"/>
                <a:ea typeface="Calibri" panose="020F0502020204030204" pitchFamily="34" charset="0"/>
                <a:cs typeface="Calibri" panose="020F0502020204030204" pitchFamily="34" charset="0"/>
              </a:rPr>
              <a:t>)</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030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813499-B7AA-3EE0-4191-897A944290DE}"/>
              </a:ext>
            </a:extLst>
          </p:cNvPr>
          <p:cNvSpPr txBox="1"/>
          <p:nvPr/>
        </p:nvSpPr>
        <p:spPr>
          <a:xfrm>
            <a:off x="838201" y="1291814"/>
            <a:ext cx="10515598" cy="8309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ru-RU" sz="2400" b="1" kern="0" dirty="0">
                <a:ea typeface="Calibri" panose="020F0502020204030204" pitchFamily="34" charset="0"/>
                <a:cs typeface="Times New Roman" panose="02020603050405020304" pitchFamily="18" charset="0"/>
              </a:rPr>
              <a:t>О</a:t>
            </a:r>
            <a:r>
              <a:rPr lang="ru-RU" sz="2400" b="1" kern="0" dirty="0">
                <a:effectLst/>
                <a:ea typeface="Calibri" panose="020F0502020204030204" pitchFamily="34" charset="0"/>
                <a:cs typeface="Times New Roman" panose="02020603050405020304" pitchFamily="18" charset="0"/>
              </a:rPr>
              <a:t>бавештење о намери, плану продаје, начину уновчења, методу продаје и роковима продаје</a:t>
            </a:r>
            <a:endParaRPr lang="sr-Cyrl-RS" sz="2400" b="1" kern="0" dirty="0">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A03884C-71E9-6A0C-6E8D-981BEC8D3AD0}"/>
              </a:ext>
            </a:extLst>
          </p:cNvPr>
          <p:cNvSpPr txBox="1"/>
          <p:nvPr/>
        </p:nvSpPr>
        <p:spPr>
          <a:xfrm>
            <a:off x="838201" y="3191513"/>
            <a:ext cx="8013969" cy="1173463"/>
          </a:xfrm>
          <a:prstGeom prst="rect">
            <a:avLst/>
          </a:prstGeom>
          <a:noFill/>
          <a:ln w="3175">
            <a:solidFill>
              <a:schemeClr val="tx1"/>
            </a:solidFill>
          </a:ln>
        </p:spPr>
        <p:txBody>
          <a:bodyPr wrap="square" rtlCol="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1) </a:t>
            </a:r>
            <a:r>
              <a:rPr lang="en-US" sz="1800" dirty="0" err="1">
                <a:effectLst/>
                <a:latin typeface="Calibri" panose="020F0502020204030204" pitchFamily="34" charset="0"/>
                <a:ea typeface="Calibri" panose="020F0502020204030204" pitchFamily="34" charset="0"/>
                <a:cs typeface="Calibri" panose="020F0502020204030204" pitchFamily="34" charset="0"/>
              </a:rPr>
              <a:t>место</a:t>
            </a:r>
            <a:r>
              <a:rPr lang="en-US" sz="1800" dirty="0">
                <a:effectLst/>
                <a:latin typeface="Calibri" panose="020F0502020204030204" pitchFamily="34" charset="0"/>
                <a:ea typeface="Calibri" panose="020F0502020204030204" pitchFamily="34" charset="0"/>
                <a:cs typeface="Calibri" panose="020F0502020204030204" pitchFamily="34" charset="0"/>
              </a:rPr>
              <a:t> и </a:t>
            </a:r>
            <a:r>
              <a:rPr lang="en-US" sz="1800" dirty="0" err="1">
                <a:effectLst/>
                <a:latin typeface="Calibri" panose="020F0502020204030204" pitchFamily="34" charset="0"/>
                <a:ea typeface="Calibri" panose="020F0502020204030204" pitchFamily="34" charset="0"/>
                <a:cs typeface="Calibri" panose="020F0502020204030204" pitchFamily="34" charset="0"/>
              </a:rPr>
              <a:t>адрес</a:t>
            </a:r>
            <a:r>
              <a:rPr lang="sr-Cyrl-RS" sz="1800" dirty="0">
                <a:effectLst/>
                <a:latin typeface="Calibri" panose="020F0502020204030204" pitchFamily="34" charset="0"/>
                <a:ea typeface="Calibri" panose="020F0502020204030204" pitchFamily="34" charset="0"/>
                <a:cs typeface="Calibri" panose="020F0502020204030204" pitchFamily="34" charset="0"/>
              </a:rPr>
              <a:t>а</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на</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којој</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се</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имовина</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налази</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2) </a:t>
            </a:r>
            <a:r>
              <a:rPr lang="en-US" sz="1800" dirty="0" err="1">
                <a:effectLst/>
                <a:latin typeface="Calibri" panose="020F0502020204030204" pitchFamily="34" charset="0"/>
                <a:ea typeface="Calibri" panose="020F0502020204030204" pitchFamily="34" charset="0"/>
                <a:cs typeface="Calibri" panose="020F0502020204030204" pitchFamily="34" charset="0"/>
              </a:rPr>
              <a:t>детаљан</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опис</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имовине</a:t>
            </a:r>
            <a:r>
              <a:rPr lang="en-US" sz="1800" dirty="0">
                <a:effectLst/>
                <a:latin typeface="Calibri" panose="020F0502020204030204" pitchFamily="34" charset="0"/>
                <a:ea typeface="Calibri" panose="020F0502020204030204" pitchFamily="34" charset="0"/>
                <a:cs typeface="Calibri" panose="020F0502020204030204" pitchFamily="34" charset="0"/>
              </a:rPr>
              <a:t> и </a:t>
            </a:r>
            <a:r>
              <a:rPr lang="en-US" sz="1800" dirty="0" err="1">
                <a:effectLst/>
                <a:latin typeface="Calibri" panose="020F0502020204030204" pitchFamily="34" charset="0"/>
                <a:ea typeface="Calibri" panose="020F0502020204030204" pitchFamily="34" charset="0"/>
                <a:cs typeface="Calibri" panose="020F0502020204030204" pitchFamily="34" charset="0"/>
              </a:rPr>
              <a:t>њене</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функције</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sr-Latn-RS"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3) </a:t>
            </a:r>
            <a:r>
              <a:rPr lang="en-US" u="sng" dirty="0" err="1">
                <a:effectLst/>
                <a:latin typeface="Calibri" panose="020F0502020204030204" pitchFamily="34" charset="0"/>
                <a:ea typeface="Calibri" panose="020F0502020204030204" pitchFamily="34" charset="0"/>
                <a:cs typeface="Calibri" panose="020F0502020204030204" pitchFamily="34" charset="0"/>
              </a:rPr>
              <a:t>почетн</a:t>
            </a:r>
            <a:r>
              <a:rPr lang="sr-Cyrl-RS" u="sng" dirty="0">
                <a:effectLst/>
                <a:latin typeface="Calibri" panose="020F0502020204030204" pitchFamily="34" charset="0"/>
                <a:ea typeface="Calibri" panose="020F0502020204030204" pitchFamily="34" charset="0"/>
                <a:cs typeface="Calibri" panose="020F0502020204030204" pitchFamily="34" charset="0"/>
              </a:rPr>
              <a:t>а</a:t>
            </a:r>
            <a:r>
              <a:rPr lang="en-US" u="sng" dirty="0">
                <a:effectLst/>
                <a:latin typeface="Calibri" panose="020F0502020204030204" pitchFamily="34" charset="0"/>
                <a:ea typeface="Calibri" panose="020F0502020204030204" pitchFamily="34" charset="0"/>
                <a:cs typeface="Calibri" panose="020F0502020204030204" pitchFamily="34" charset="0"/>
              </a:rPr>
              <a:t> </a:t>
            </a:r>
            <a:r>
              <a:rPr lang="en-US" u="sng" dirty="0" err="1">
                <a:effectLst/>
                <a:latin typeface="Calibri" panose="020F0502020204030204" pitchFamily="34" charset="0"/>
                <a:ea typeface="Calibri" panose="020F0502020204030204" pitchFamily="34" charset="0"/>
                <a:cs typeface="Calibri" panose="020F0502020204030204" pitchFamily="34" charset="0"/>
              </a:rPr>
              <a:t>цен</a:t>
            </a:r>
            <a:r>
              <a:rPr lang="sr-Cyrl-RS" u="sng" dirty="0">
                <a:effectLst/>
                <a:latin typeface="Calibri" panose="020F0502020204030204" pitchFamily="34" charset="0"/>
                <a:ea typeface="Calibri" panose="020F0502020204030204" pitchFamily="34" charset="0"/>
                <a:cs typeface="Calibri" panose="020F0502020204030204" pitchFamily="34" charset="0"/>
              </a:rPr>
              <a:t>а</a:t>
            </a:r>
            <a:r>
              <a:rPr lang="en-US" u="sng"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и </a:t>
            </a:r>
            <a:r>
              <a:rPr lang="en-US" dirty="0" err="1">
                <a:effectLst/>
                <a:latin typeface="Calibri" panose="020F0502020204030204" pitchFamily="34" charset="0"/>
                <a:ea typeface="Calibri" panose="020F0502020204030204" pitchFamily="34" charset="0"/>
                <a:cs typeface="Calibri" panose="020F0502020204030204" pitchFamily="34" charset="0"/>
              </a:rPr>
              <a:t>услов</a:t>
            </a:r>
            <a:r>
              <a:rPr lang="sr-Cyrl-RS" dirty="0">
                <a:effectLst/>
                <a:latin typeface="Calibri" panose="020F0502020204030204" pitchFamily="34" charset="0"/>
                <a:ea typeface="Calibri" panose="020F0502020204030204" pitchFamily="34" charset="0"/>
                <a:cs typeface="Calibri" panose="020F0502020204030204" pitchFamily="34" charset="0"/>
              </a:rPr>
              <a:t>и</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под</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којима</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ће</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се</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извршити</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јавно</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надметање</a:t>
            </a:r>
            <a:r>
              <a:rPr lang="en-US" dirty="0">
                <a:effectLst/>
                <a:latin typeface="Calibri" panose="020F0502020204030204" pitchFamily="34" charset="0"/>
                <a:ea typeface="Calibri" panose="020F0502020204030204" pitchFamily="34" charset="0"/>
                <a:cs typeface="Calibri" panose="020F0502020204030204" pitchFamily="34"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FA7BD885-4BFA-CCE8-BF4A-92C0CC8C3929}"/>
              </a:ext>
            </a:extLst>
          </p:cNvPr>
          <p:cNvSpPr txBox="1"/>
          <p:nvPr/>
        </p:nvSpPr>
        <p:spPr>
          <a:xfrm>
            <a:off x="838198" y="2367171"/>
            <a:ext cx="10515595" cy="4001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ru-RU" sz="2000" i="1" kern="0" dirty="0">
                <a:solidFill>
                  <a:schemeClr val="tx1"/>
                </a:solidFill>
                <a:effectLst/>
                <a:ea typeface="Calibri" panose="020F0502020204030204" pitchFamily="34" charset="0"/>
                <a:cs typeface="Times New Roman" panose="02020603050405020304" pitchFamily="18" charset="0"/>
              </a:rPr>
              <a:t>15 дана пре дана објављивања огласа о продаји</a:t>
            </a:r>
            <a:r>
              <a:rPr lang="sr-Cyrl-RS" sz="2000" i="1" kern="0" dirty="0">
                <a:solidFill>
                  <a:schemeClr val="tx1"/>
                </a:solidFill>
                <a:effectLst/>
                <a:ea typeface="Calibri" panose="020F0502020204030204" pitchFamily="34" charset="0"/>
                <a:cs typeface="Times New Roman" panose="02020603050405020304" pitchFamily="18" charset="0"/>
              </a:rPr>
              <a:t>: </a:t>
            </a:r>
          </a:p>
        </p:txBody>
      </p:sp>
      <p:sp>
        <p:nvSpPr>
          <p:cNvPr id="6" name="Text Placeholder 2">
            <a:extLst>
              <a:ext uri="{FF2B5EF4-FFF2-40B4-BE49-F238E27FC236}">
                <a16:creationId xmlns:a16="http://schemas.microsoft.com/office/drawing/2014/main" id="{6678865A-66DB-170E-9B93-F6CA14326FCB}"/>
              </a:ext>
            </a:extLst>
          </p:cNvPr>
          <p:cNvSpPr>
            <a:spLocks noGrp="1"/>
          </p:cNvSpPr>
          <p:nvPr>
            <p:ph type="body" sz="quarter" idx="13"/>
          </p:nvPr>
        </p:nvSpPr>
        <p:spPr>
          <a:xfrm>
            <a:off x="838200" y="570368"/>
            <a:ext cx="10515599" cy="535531"/>
          </a:xfrm>
        </p:spPr>
        <p:txBody>
          <a:bodyPr/>
          <a:lstStyle/>
          <a:p>
            <a:r>
              <a:rPr lang="sr-Cyrl-RS" sz="3200" dirty="0">
                <a:latin typeface="+mn-lt"/>
              </a:rPr>
              <a:t>ЈАВНО НАДМЕТАЊЕ</a:t>
            </a:r>
            <a:endParaRPr lang="sr-Latn-RS" sz="3200" dirty="0">
              <a:latin typeface="+mn-lt"/>
            </a:endParaRPr>
          </a:p>
        </p:txBody>
      </p:sp>
    </p:spTree>
    <p:extLst>
      <p:ext uri="{BB962C8B-B14F-4D97-AF65-F5344CB8AC3E}">
        <p14:creationId xmlns:p14="http://schemas.microsoft.com/office/powerpoint/2010/main" val="2534710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679F8-228E-0158-6DB2-4B2791AFC98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D1B16FC-0BA6-60BC-20BF-5545CD531CB1}"/>
              </a:ext>
            </a:extLst>
          </p:cNvPr>
          <p:cNvSpPr>
            <a:spLocks noGrp="1"/>
          </p:cNvSpPr>
          <p:nvPr>
            <p:ph type="body" sz="quarter" idx="13"/>
          </p:nvPr>
        </p:nvSpPr>
        <p:spPr>
          <a:xfrm>
            <a:off x="838200" y="570368"/>
            <a:ext cx="10515599" cy="535531"/>
          </a:xfrm>
        </p:spPr>
        <p:txBody>
          <a:bodyPr/>
          <a:lstStyle/>
          <a:p>
            <a:r>
              <a:rPr lang="sr-Cyrl-RS" sz="3200" dirty="0">
                <a:latin typeface="+mn-lt"/>
              </a:rPr>
              <a:t>ЈАВНО НАДМЕТАЊЕ</a:t>
            </a:r>
            <a:endParaRPr lang="sr-Latn-RS" sz="3200" dirty="0">
              <a:latin typeface="+mn-lt"/>
            </a:endParaRPr>
          </a:p>
        </p:txBody>
      </p:sp>
      <p:sp>
        <p:nvSpPr>
          <p:cNvPr id="2" name="TextBox 1">
            <a:extLst>
              <a:ext uri="{FF2B5EF4-FFF2-40B4-BE49-F238E27FC236}">
                <a16:creationId xmlns:a16="http://schemas.microsoft.com/office/drawing/2014/main" id="{F703F127-5BBB-93C4-806F-584577912BA6}"/>
              </a:ext>
            </a:extLst>
          </p:cNvPr>
          <p:cNvSpPr txBox="1"/>
          <p:nvPr/>
        </p:nvSpPr>
        <p:spPr>
          <a:xfrm>
            <a:off x="838201" y="1305341"/>
            <a:ext cx="10515598"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ffectLst/>
                <a:ea typeface="Calibri" panose="020F0502020204030204" pitchFamily="34" charset="0"/>
                <a:cs typeface="Times New Roman" panose="02020603050405020304" pitchFamily="18" charset="0"/>
              </a:rPr>
              <a:t>Пример – одустајање од оглашене продаје </a:t>
            </a:r>
          </a:p>
        </p:txBody>
      </p:sp>
      <p:sp>
        <p:nvSpPr>
          <p:cNvPr id="13" name="TextBox 12">
            <a:extLst>
              <a:ext uri="{FF2B5EF4-FFF2-40B4-BE49-F238E27FC236}">
                <a16:creationId xmlns:a16="http://schemas.microsoft.com/office/drawing/2014/main" id="{6C448498-AF04-4705-9D7E-90E367FF9BD1}"/>
              </a:ext>
            </a:extLst>
          </p:cNvPr>
          <p:cNvSpPr txBox="1"/>
          <p:nvPr/>
        </p:nvSpPr>
        <p:spPr>
          <a:xfrm>
            <a:off x="838199" y="1920823"/>
            <a:ext cx="10515599" cy="4433458"/>
          </a:xfrm>
          <a:prstGeom prst="rect">
            <a:avLst/>
          </a:prstGeom>
          <a:noFill/>
          <a:ln w="3175">
            <a:solidFill>
              <a:schemeClr val="tx1"/>
            </a:solidFill>
          </a:ln>
        </p:spPr>
        <p:txBody>
          <a:bodyPr wrap="square" rtlCol="0">
            <a:spAutoFit/>
          </a:bodyPr>
          <a:lstStyle/>
          <a:p>
            <a:pPr>
              <a:lnSpc>
                <a:spcPct val="107000"/>
              </a:lnSpc>
              <a:spcAft>
                <a:spcPts val="800"/>
              </a:spcAft>
            </a:pPr>
            <a:r>
              <a:rPr lang="sr-Latn-RS" sz="1800" u="sng" dirty="0">
                <a:effectLst/>
                <a:latin typeface="Calibri" panose="020F0502020204030204" pitchFamily="34" charset="0"/>
                <a:ea typeface="Calibri" panose="020F0502020204030204" pitchFamily="34" charset="0"/>
                <a:cs typeface="Calibri" panose="020F0502020204030204" pitchFamily="34" charset="0"/>
              </a:rPr>
              <a:t>Да ли стечајни управник може да одустане од заказане и оглашене продаје јавним надметањем под одређеним условима или може увек, јер је то део његових овлашћења?</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Latn-RS" sz="1800" i="1" dirty="0">
                <a:effectLst/>
                <a:latin typeface="Calibri" panose="020F0502020204030204" pitchFamily="34" charset="0"/>
                <a:ea typeface="Calibri" panose="020F0502020204030204" pitchFamily="34" charset="0"/>
                <a:cs typeface="Calibri" panose="020F0502020204030204" pitchFamily="34" charset="0"/>
              </a:rPr>
              <a:t>Примедбе </a:t>
            </a:r>
            <a:r>
              <a:rPr lang="sr-Cyrl-RS" sz="1800" i="1" dirty="0">
                <a:effectLst/>
                <a:latin typeface="Calibri" panose="020F0502020204030204" pitchFamily="34" charset="0"/>
                <a:ea typeface="Calibri" panose="020F0502020204030204" pitchFamily="34" charset="0"/>
                <a:cs typeface="Calibri" panose="020F0502020204030204" pitchFamily="34" charset="0"/>
              </a:rPr>
              <a:t>или приговор на предложену продају </a:t>
            </a:r>
            <a:r>
              <a:rPr lang="sr-Latn-RS" sz="1800" i="1" dirty="0">
                <a:effectLst/>
                <a:latin typeface="Calibri" panose="020F0502020204030204" pitchFamily="34" charset="0"/>
                <a:ea typeface="Calibri" panose="020F0502020204030204" pitchFamily="34" charset="0"/>
                <a:cs typeface="Calibri" panose="020F0502020204030204" pitchFamily="34" charset="0"/>
              </a:rPr>
              <a:t>се могу уложити у року од 5 дана од дана пријема обавештења стечајног управника о намери, плану продаје, начину уновчења, методу продаје и роковима продаје</a:t>
            </a:r>
            <a:r>
              <a:rPr lang="sr-Cyrl-RS" sz="1800" i="1" dirty="0">
                <a:effectLst/>
                <a:latin typeface="Calibri" panose="020F0502020204030204" pitchFamily="34" charset="0"/>
                <a:ea typeface="Calibri" panose="020F0502020204030204" pitchFamily="34" charset="0"/>
                <a:cs typeface="Calibri" panose="020F0502020204030204" pitchFamily="34" charset="0"/>
              </a:rPr>
              <a:t>..</a:t>
            </a:r>
            <a:r>
              <a:rPr lang="sr-Latn-RS" sz="1800" i="1" dirty="0">
                <a:effectLst/>
                <a:latin typeface="Calibri" panose="020F0502020204030204" pitchFamily="34" charset="0"/>
                <a:ea typeface="Calibri" panose="020F0502020204030204" pitchFamily="34" charset="0"/>
                <a:cs typeface="Calibri" panose="020F0502020204030204" pitchFamily="34" charset="0"/>
              </a:rPr>
              <a:t>. Закључује се да је законодавац желео да избегне могућност одлагања заказане оглашене продаје. Међутим, циљ ових одредби не упућује на то да и након оглашавања продаје стечајни управник не може од исте одустати, већ указује да је законодавац желео увести, у складу са начелом хитности, поступак уновчења имовине у разумне рокове.</a:t>
            </a:r>
            <a:br>
              <a:rPr lang="sr-Latn-RS" sz="1800" i="1" dirty="0">
                <a:effectLst/>
                <a:latin typeface="Calibri" panose="020F0502020204030204" pitchFamily="34" charset="0"/>
                <a:ea typeface="Calibri" panose="020F0502020204030204" pitchFamily="34" charset="0"/>
                <a:cs typeface="Calibri" panose="020F0502020204030204" pitchFamily="34" charset="0"/>
              </a:rPr>
            </a:br>
            <a:r>
              <a:rPr lang="sr-Latn-RS" sz="1800" i="1" dirty="0">
                <a:effectLst/>
                <a:latin typeface="Calibri" panose="020F0502020204030204" pitchFamily="34" charset="0"/>
                <a:ea typeface="Calibri" panose="020F0502020204030204" pitchFamily="34" charset="0"/>
                <a:cs typeface="Calibri" panose="020F0502020204030204" pitchFamily="34" charset="0"/>
              </a:rPr>
              <a:t>Како </a:t>
            </a:r>
            <a:r>
              <a:rPr lang="sr-Latn-RS" sz="1800" i="1" u="sng" dirty="0">
                <a:effectLst/>
                <a:latin typeface="Calibri" panose="020F0502020204030204" pitchFamily="34" charset="0"/>
                <a:ea typeface="Calibri" panose="020F0502020204030204" pitchFamily="34" charset="0"/>
                <a:cs typeface="Calibri" panose="020F0502020204030204" pitchFamily="34" charset="0"/>
              </a:rPr>
              <a:t>стечајни управник уновчава имовину то би, генерално посматрано, могао и одустати од продаје заказане јавним надметањем</a:t>
            </a:r>
            <a:r>
              <a:rPr lang="sr-Latn-RS" sz="1800" i="1" dirty="0">
                <a:effectLst/>
                <a:latin typeface="Calibri" panose="020F0502020204030204" pitchFamily="34" charset="0"/>
                <a:ea typeface="Calibri" panose="020F0502020204030204" pitchFamily="34" charset="0"/>
                <a:cs typeface="Calibri" panose="020F0502020204030204" pitchFamily="34" charset="0"/>
              </a:rPr>
              <a:t>. Оправданост и целисходност таквог поступања цени се у сваком конкретном случају.</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Latn-RS" sz="1800" dirty="0">
                <a:effectLst/>
                <a:latin typeface="Calibri" panose="020F0502020204030204" pitchFamily="34" charset="0"/>
                <a:ea typeface="Calibri" panose="020F0502020204030204" pitchFamily="34" charset="0"/>
                <a:cs typeface="Calibri" panose="020F0502020204030204" pitchFamily="34" charset="0"/>
              </a:rPr>
              <a:t>(</a:t>
            </a:r>
            <a:r>
              <a:rPr lang="sr-Latn-RS" sz="1800" i="1" dirty="0">
                <a:effectLst/>
                <a:latin typeface="Calibri" panose="020F0502020204030204" pitchFamily="34" charset="0"/>
                <a:ea typeface="Calibri" panose="020F0502020204030204" pitchFamily="34" charset="0"/>
                <a:cs typeface="Calibri" panose="020F0502020204030204" pitchFamily="34" charset="0"/>
              </a:rPr>
              <a:t>Одговори на питања Привредних судова који су утврђени на седници Одељења за привредне спорове Привредног апелационог суда одржаној 22-23. 11. 2022. и на седници Одељења за привредне преступе Привредног апелационог суда одржаној 24. 11. 2022</a:t>
            </a:r>
            <a:r>
              <a:rPr lang="sr-Latn-RS" sz="1800" dirty="0">
                <a:effectLst/>
                <a:latin typeface="Calibri" panose="020F0502020204030204" pitchFamily="34" charset="0"/>
                <a:ea typeface="Calibri" panose="020F0502020204030204" pitchFamily="34" charset="0"/>
                <a:cs typeface="Calibri" panose="020F0502020204030204" pitchFamily="34" charset="0"/>
              </a:rPr>
              <a:t>)</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9449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B388D-3668-6419-7842-C6E1920FA22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0079992-F0B6-B627-C364-E61F6E9E6988}"/>
              </a:ext>
            </a:extLst>
          </p:cNvPr>
          <p:cNvSpPr>
            <a:spLocks noGrp="1"/>
          </p:cNvSpPr>
          <p:nvPr>
            <p:ph type="body" sz="quarter" idx="13"/>
          </p:nvPr>
        </p:nvSpPr>
        <p:spPr>
          <a:xfrm>
            <a:off x="838200" y="570368"/>
            <a:ext cx="10515599" cy="535531"/>
          </a:xfrm>
        </p:spPr>
        <p:txBody>
          <a:bodyPr/>
          <a:lstStyle/>
          <a:p>
            <a:r>
              <a:rPr lang="sr-Cyrl-RS" sz="3200" dirty="0">
                <a:latin typeface="+mn-lt"/>
              </a:rPr>
              <a:t>ЈАВНО НАДМЕТАЊЕ</a:t>
            </a:r>
            <a:endParaRPr lang="sr-Latn-RS" sz="3200" dirty="0">
              <a:latin typeface="+mn-lt"/>
            </a:endParaRPr>
          </a:p>
        </p:txBody>
      </p:sp>
      <p:sp>
        <p:nvSpPr>
          <p:cNvPr id="2" name="TextBox 1">
            <a:extLst>
              <a:ext uri="{FF2B5EF4-FFF2-40B4-BE49-F238E27FC236}">
                <a16:creationId xmlns:a16="http://schemas.microsoft.com/office/drawing/2014/main" id="{3A17154E-309A-5D3F-6E57-5340C72D68E2}"/>
              </a:ext>
            </a:extLst>
          </p:cNvPr>
          <p:cNvSpPr txBox="1"/>
          <p:nvPr/>
        </p:nvSpPr>
        <p:spPr>
          <a:xfrm>
            <a:off x="838201" y="1305341"/>
            <a:ext cx="10515598"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ffectLst/>
                <a:ea typeface="Calibri" panose="020F0502020204030204" pitchFamily="34" charset="0"/>
                <a:cs typeface="Times New Roman" panose="02020603050405020304" pitchFamily="18" charset="0"/>
              </a:rPr>
              <a:t>Пример – одустајање од оглашене продаје </a:t>
            </a:r>
          </a:p>
        </p:txBody>
      </p:sp>
      <p:sp>
        <p:nvSpPr>
          <p:cNvPr id="13" name="TextBox 12">
            <a:extLst>
              <a:ext uri="{FF2B5EF4-FFF2-40B4-BE49-F238E27FC236}">
                <a16:creationId xmlns:a16="http://schemas.microsoft.com/office/drawing/2014/main" id="{D001A104-C80E-0D1C-ACFA-B6140EEF3548}"/>
              </a:ext>
            </a:extLst>
          </p:cNvPr>
          <p:cNvSpPr txBox="1"/>
          <p:nvPr/>
        </p:nvSpPr>
        <p:spPr>
          <a:xfrm>
            <a:off x="838199" y="1920823"/>
            <a:ext cx="10515599" cy="2165145"/>
          </a:xfrm>
          <a:prstGeom prst="rect">
            <a:avLst/>
          </a:prstGeom>
          <a:noFill/>
          <a:ln w="3175">
            <a:solidFill>
              <a:schemeClr val="tx1"/>
            </a:solidFill>
          </a:ln>
        </p:spPr>
        <p:txBody>
          <a:bodyPr wrap="square" rtlCol="0">
            <a:spAutoFit/>
          </a:bodyPr>
          <a:lstStyle/>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Судска пракса:</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Latn-RS" sz="1800" i="1" dirty="0">
                <a:effectLst/>
                <a:latin typeface="Calibri" panose="020F0502020204030204" pitchFamily="34" charset="0"/>
                <a:ea typeface="Calibri" panose="020F0502020204030204" pitchFamily="34" charset="0"/>
                <a:cs typeface="Calibri" panose="020F0502020204030204" pitchFamily="34" charset="0"/>
              </a:rPr>
              <a:t>Најзначајније средство заштите поверилаца и других заинтересованих лица у поступку продаје је приговор на предложену продају.</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Latn-RS" sz="1800" i="1" u="sng" dirty="0">
                <a:effectLst/>
                <a:latin typeface="Calibri" panose="020F0502020204030204" pitchFamily="34" charset="0"/>
                <a:ea typeface="Calibri" panose="020F0502020204030204" pitchFamily="34" charset="0"/>
                <a:cs typeface="Calibri" panose="020F0502020204030204" pitchFamily="34" charset="0"/>
              </a:rPr>
              <a:t>Приговор не одлаже продају, осим ако стечајни судија не одлучи другачије</a:t>
            </a:r>
            <a:r>
              <a:rPr lang="sr-Latn-RS" sz="1800" i="1" dirty="0">
                <a:effectLst/>
                <a:latin typeface="Calibri" panose="020F0502020204030204" pitchFamily="34" charset="0"/>
                <a:ea typeface="Calibri" panose="020F0502020204030204" pitchFamily="34" charset="0"/>
                <a:cs typeface="Calibri" panose="020F0502020204030204" pitchFamily="34" charset="0"/>
              </a:rPr>
              <a:t>.</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Latn-RS" sz="1800" i="1" dirty="0">
                <a:effectLst/>
                <a:latin typeface="Calibri" panose="020F0502020204030204" pitchFamily="34" charset="0"/>
                <a:ea typeface="Calibri" panose="020F0502020204030204" pitchFamily="34" charset="0"/>
                <a:cs typeface="Calibri" panose="020F0502020204030204" pitchFamily="34" charset="0"/>
              </a:rPr>
              <a:t>(Решење Привредног суда у Пожаревцу, Ст.14/15 од 28. 9. 2020. године потврђено Решењем Привредног апелационог суда у Београду, Пвж.486/20 од 17. 3. 2021)</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7166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600" b="1" i="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sisl xmlns:xsd="http://www.w3.org/2001/XMLSchema" xmlns:xsi="http://www.w3.org/2001/XMLSchema-instance" xmlns="http://www.boldonjames.com/2008/01/sie/internal/label" sislVersion="0" policy="1d45786f-a737-4735-8af6-df12fb6939a2" origin="userSelected">
  <element uid="9c87da95-7b2f-439f-bfd9-321fc51f6870" value=""/>
  <element uid="214105f6-acd4-485a-afa0-a0b988f7534c" value=""/>
</sisl>
</file>

<file path=customXml/item3.xml><?xml version="1.0" encoding="utf-8"?>
<ct:contentTypeSchema xmlns:ct="http://schemas.microsoft.com/office/2006/metadata/contentType" xmlns:ma="http://schemas.microsoft.com/office/2006/metadata/properties/metaAttributes" ct:_="" ma:_="" ma:contentTypeName="Document" ma:contentTypeID="0x0101007DFC1F2D5D412145895B372EE30D1476" ma:contentTypeVersion="19" ma:contentTypeDescription="Create a new document." ma:contentTypeScope="" ma:versionID="e89829103baa412ae9f324af6006d608">
  <xsd:schema xmlns:xsd="http://www.w3.org/2001/XMLSchema" xmlns:xs="http://www.w3.org/2001/XMLSchema" xmlns:p="http://schemas.microsoft.com/office/2006/metadata/properties" xmlns:ns2="14a4c7eb-f6e3-410b-8bc7-bcbd463cc259" xmlns:ns3="198f3a57-6bf6-4746-a3af-d88405e89332" xmlns:ns4="ac0f2cb4-908e-41c7-976c-eb68511c53aa" targetNamespace="http://schemas.microsoft.com/office/2006/metadata/properties" ma:root="true" ma:fieldsID="f08d93ae56413a116e480bc309378151" ns2:_="" ns3:_="" ns4:_="">
    <xsd:import namespace="14a4c7eb-f6e3-410b-8bc7-bcbd463cc259"/>
    <xsd:import namespace="198f3a57-6bf6-4746-a3af-d88405e89332"/>
    <xsd:import namespace="ac0f2cb4-908e-41c7-976c-eb68511c53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4:TaxCatchAll" minOccurs="0"/>
                <xsd:element ref="ns2:MediaServiceGenerationTime" minOccurs="0"/>
                <xsd:element ref="ns2:MediaServiceEventHashCode" minOccurs="0"/>
                <xsd:element ref="ns2:MediaServiceOCR" minOccurs="0"/>
                <xsd:element ref="ns2:lcf76f155ced4ddcb4097134ff3c332f"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a4c7eb-f6e3-410b-8bc7-bcbd463cc2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dd5f4a5-f25a-477f-9e2f-199529010064"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8f3a57-6bf6-4746-a3af-d88405e8933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0f2cb4-908e-41c7-976c-eb68511c53a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c54ef55-94a5-4245-9539-9503d4867bcb}" ma:internalName="TaxCatchAll" ma:showField="CatchAllData" ma:web="198f3a57-6bf6-4746-a3af-d88405e893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73947A-ED7A-4E9D-BECB-624B28CEDAB2}">
  <ds:schemaRefs>
    <ds:schemaRef ds:uri="http://schemas.microsoft.com/sharepoint/v3/contenttype/forms"/>
  </ds:schemaRefs>
</ds:datastoreItem>
</file>

<file path=customXml/itemProps2.xml><?xml version="1.0" encoding="utf-8"?>
<ds:datastoreItem xmlns:ds="http://schemas.openxmlformats.org/officeDocument/2006/customXml" ds:itemID="{002EE918-158E-4678-A0B0-D0B232BD657C}">
  <ds:schemaRefs>
    <ds:schemaRef ds:uri="http://www.w3.org/2001/XMLSchema"/>
    <ds:schemaRef ds:uri="http://www.boldonjames.com/2008/01/sie/internal/label"/>
  </ds:schemaRefs>
</ds:datastoreItem>
</file>

<file path=customXml/itemProps3.xml><?xml version="1.0" encoding="utf-8"?>
<ds:datastoreItem xmlns:ds="http://schemas.openxmlformats.org/officeDocument/2006/customXml" ds:itemID="{B44A5BC1-49AF-4858-8C54-7646003323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a4c7eb-f6e3-410b-8bc7-bcbd463cc259"/>
    <ds:schemaRef ds:uri="198f3a57-6bf6-4746-a3af-d88405e89332"/>
    <ds:schemaRef ds:uri="ac0f2cb4-908e-41c7-976c-eb68511c53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72f4752-6874-4876-bad5-e6d61f991171}" enabled="0" method="" siteId="{172f4752-6874-4876-bad5-e6d61f991171}" removed="1"/>
</clbl:labelList>
</file>

<file path=docProps/app.xml><?xml version="1.0" encoding="utf-8"?>
<Properties xmlns="http://schemas.openxmlformats.org/officeDocument/2006/extended-properties" xmlns:vt="http://schemas.openxmlformats.org/officeDocument/2006/docPropsVTypes">
  <TotalTime>9854</TotalTime>
  <Words>4506</Words>
  <Application>Microsoft Office PowerPoint</Application>
  <PresentationFormat>Widescreen</PresentationFormat>
  <Paragraphs>318</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Helvetica</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Bridge Zoller</dc:creator>
  <cp:keywords>[EBRD/NON-BANK USE]</cp:keywords>
  <cp:lastModifiedBy>Jelena JT. Todic</cp:lastModifiedBy>
  <cp:revision>88</cp:revision>
  <dcterms:created xsi:type="dcterms:W3CDTF">2024-02-02T09:43:20Z</dcterms:created>
  <dcterms:modified xsi:type="dcterms:W3CDTF">2024-10-30T08:49:06Z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c03253d6-50a2-4244-815d-9f35d6df21b5</vt:lpwstr>
  </property>
  <property fmtid="{D5CDD505-2E9C-101B-9397-08002B2CF9AE}" pid="3" name="bjClsUserRVM">
    <vt:lpwstr>[]</vt:lpwstr>
  </property>
  <property fmtid="{D5CDD505-2E9C-101B-9397-08002B2CF9AE}" pid="4" name="bjSaver">
    <vt:lpwstr>4ON0lCknkJIuQWwEtxfwDkdhYN+H0380</vt:lpwstr>
  </property>
  <property fmtid="{D5CDD505-2E9C-101B-9397-08002B2CF9AE}" pid="5" name="bjDocumentLabelXML">
    <vt:lpwstr>&lt;?xml version="1.0" encoding="us-ascii"?&gt;&lt;sisl xmlns:xsd="http://www.w3.org/2001/XMLSchema" xmlns:xsi="http://www.w3.org/2001/XMLSchema-instance" sislVersion="0" policy="1d45786f-a737-4735-8af6-df12fb6939a2" origin="userSelected" xmlns="http://www.boldonj</vt:lpwstr>
  </property>
  <property fmtid="{D5CDD505-2E9C-101B-9397-08002B2CF9AE}" pid="6" name="bjDocumentLabelXML-0">
    <vt:lpwstr>ames.com/2008/01/sie/internal/label"&gt;&lt;element uid="9c87da95-7b2f-439f-bfd9-321fc51f6870" value="" /&gt;&lt;element uid="214105f6-acd4-485a-afa0-a0b988f7534c" value="" /&gt;&lt;/sisl&gt;</vt:lpwstr>
  </property>
  <property fmtid="{D5CDD505-2E9C-101B-9397-08002B2CF9AE}" pid="7" name="bjDocumentSecurityLabel">
    <vt:lpwstr>NON-BANK USE</vt:lpwstr>
  </property>
</Properties>
</file>